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75" r:id="rId3"/>
    <p:sldId id="286" r:id="rId4"/>
    <p:sldId id="258" r:id="rId5"/>
    <p:sldId id="257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6" r:id="rId16"/>
    <p:sldId id="287" r:id="rId17"/>
    <p:sldId id="270" r:id="rId18"/>
    <p:sldId id="277" r:id="rId19"/>
    <p:sldId id="283" r:id="rId20"/>
    <p:sldId id="284" r:id="rId21"/>
    <p:sldId id="278" r:id="rId22"/>
    <p:sldId id="28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D459ED-3A03-48CE-80AE-25787AF50DAA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DD3AE1-282A-401A-885A-3D243FE14D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548680"/>
            <a:ext cx="6172200" cy="309634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Технология обобщения и предъявления инновационного педагогического опыта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445224"/>
            <a:ext cx="6172200" cy="929698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Золотова Екатерина Петровна,</a:t>
            </a:r>
          </a:p>
          <a:p>
            <a:pPr algn="r"/>
            <a:r>
              <a:rPr lang="ru-RU" dirty="0" smtClean="0"/>
              <a:t>Методист кафедры теории и методики воспитания ВИРО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00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3. Ведущая педагогическая идея опыта. Тема опыта.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3657600" cy="389532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/>
              <a:t>Вопрос </a:t>
            </a:r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2. С кем будем работать?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2276872"/>
            <a:ext cx="3657600" cy="389532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/>
              <a:t>Ответ </a:t>
            </a:r>
            <a:endParaRPr lang="ru-RU" b="1" dirty="0"/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7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3. Ведущая педагогическая идея опыта. Тема опыта.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3657600" cy="3895328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ru-RU" b="1" dirty="0"/>
              <a:t>Вопрос </a:t>
            </a:r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2. С кем будем работать?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2276872"/>
            <a:ext cx="3657600" cy="3895328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ru-RU" b="1" dirty="0" smtClean="0"/>
              <a:t>Ответ </a:t>
            </a:r>
            <a:endParaRPr lang="ru-RU" b="1" dirty="0"/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	Возраст </a:t>
            </a:r>
            <a:r>
              <a:rPr lang="ru-RU" b="1" dirty="0" smtClean="0"/>
              <a:t>обучающихся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Возрастные категории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Дети с особыми образовательными потребностями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Дети, находящиеся в опасном социальном положении и </a:t>
            </a:r>
            <a:r>
              <a:rPr lang="ru-RU" dirty="0" err="1"/>
              <a:t>т.д</a:t>
            </a:r>
            <a:r>
              <a:rPr lang="ru-RU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19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3. Ведущая педагогическая идея опыта. Тема опыта.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3657600" cy="389532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/>
              <a:t>Вопрос </a:t>
            </a:r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3. С помощью чего    (или как) достигнем результат?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2276872"/>
            <a:ext cx="3657600" cy="389532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/>
              <a:t>Ответ </a:t>
            </a:r>
            <a:endParaRPr lang="ru-RU" b="1" dirty="0"/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8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3. Ведущая педагогическая идея опыта. Тема опыта.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3657600" cy="3895328"/>
          </a:xfrm>
        </p:spPr>
        <p:txBody>
          <a:bodyPr>
            <a:normAutofit fontScale="77500" lnSpcReduction="20000"/>
          </a:bodyPr>
          <a:lstStyle/>
          <a:p>
            <a:pPr algn="ctr">
              <a:buFontTx/>
              <a:buNone/>
            </a:pPr>
            <a:r>
              <a:rPr lang="ru-RU" b="1" dirty="0"/>
              <a:t>Вопрос </a:t>
            </a:r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3. С помощью чего    (или как) достигнем результат?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2276872"/>
            <a:ext cx="3657600" cy="3895328"/>
          </a:xfrm>
        </p:spPr>
        <p:txBody>
          <a:bodyPr>
            <a:normAutofit fontScale="77500" lnSpcReduction="20000"/>
          </a:bodyPr>
          <a:lstStyle/>
          <a:p>
            <a:pPr algn="ctr">
              <a:buFontTx/>
              <a:buNone/>
            </a:pPr>
            <a:r>
              <a:rPr lang="ru-RU" b="1" dirty="0" smtClean="0"/>
              <a:t>Ответ </a:t>
            </a:r>
            <a:endParaRPr lang="ru-RU" b="1" dirty="0"/>
          </a:p>
          <a:p>
            <a:pPr algn="ctr">
              <a:buFontTx/>
              <a:buNone/>
            </a:pPr>
            <a:endParaRPr lang="ru-RU" b="1" dirty="0"/>
          </a:p>
          <a:p>
            <a:pPr>
              <a:buNone/>
            </a:pPr>
            <a:r>
              <a:rPr lang="ru-RU" b="1" dirty="0"/>
              <a:t>	Педагогические технологии, приемы, формы, методы, средства обучения и </a:t>
            </a:r>
            <a:r>
              <a:rPr lang="ru-RU" b="1" dirty="0" smtClean="0"/>
              <a:t>воспитания 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</a:t>
            </a:r>
            <a:r>
              <a:rPr lang="ru-RU" dirty="0" smtClean="0"/>
              <a:t>(Например</a:t>
            </a:r>
            <a:r>
              <a:rPr lang="ru-RU" dirty="0"/>
              <a:t>: социальное проектирование, </a:t>
            </a:r>
            <a:r>
              <a:rPr lang="ru-RU" dirty="0" err="1"/>
              <a:t>квест</a:t>
            </a:r>
            <a:r>
              <a:rPr lang="ru-RU" dirty="0"/>
              <a:t>-технологии, игровые технологии, </a:t>
            </a:r>
            <a:r>
              <a:rPr lang="ru-RU" dirty="0" err="1"/>
              <a:t>синема</a:t>
            </a:r>
            <a:r>
              <a:rPr lang="ru-RU" dirty="0"/>
              <a:t>-технологии, интерактивные формы работы с детской группой и т.д</a:t>
            </a:r>
            <a:r>
              <a:rPr lang="ru-RU" dirty="0" smtClean="0"/>
              <a:t>.)</a:t>
            </a:r>
            <a:endParaRPr lang="ru-RU" dirty="0"/>
          </a:p>
          <a:p>
            <a:pPr>
              <a:buFontTx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2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/>
              <a:t>3. Ведущая педагогическая идея опыта. Тема опыта.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Что будет сделано? </a:t>
            </a:r>
            <a:r>
              <a:rPr lang="ru-RU" dirty="0"/>
              <a:t>– изменение личности обучающегося</a:t>
            </a:r>
          </a:p>
          <a:p>
            <a:endParaRPr lang="ru-RU" b="1" dirty="0"/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 кем будем работать? </a:t>
            </a:r>
            <a:r>
              <a:rPr lang="ru-RU" dirty="0"/>
              <a:t>– указание на контингент обучающихся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00B050"/>
                </a:solidFill>
              </a:rPr>
              <a:t>С помощью чего или как достигнем результат?</a:t>
            </a:r>
            <a:r>
              <a:rPr lang="ru-RU" b="1" dirty="0"/>
              <a:t> </a:t>
            </a:r>
            <a:r>
              <a:rPr lang="ru-RU" dirty="0"/>
              <a:t>– формы, методы, средства, технологии, приёмы</a:t>
            </a:r>
          </a:p>
          <a:p>
            <a:pPr algn="ctr">
              <a:buNone/>
            </a:pPr>
            <a:endParaRPr lang="ru-RU" sz="4000" dirty="0"/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Формирование культуры ЗОЖ</a:t>
            </a:r>
            <a:endParaRPr lang="ru-RU" sz="32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 младших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подростков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через </a:t>
            </a:r>
            <a:r>
              <a:rPr lang="ru-RU" sz="3200" b="1" dirty="0" smtClean="0">
                <a:solidFill>
                  <a:srgbClr val="00B050"/>
                </a:solidFill>
              </a:rPr>
              <a:t>использование игровых технологий 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18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kern="0" dirty="0">
                <a:solidFill>
                  <a:srgbClr val="333333"/>
                </a:solidFill>
                <a:latin typeface="Bookman Old Style"/>
              </a:rPr>
              <a:t>3. </a:t>
            </a:r>
            <a:r>
              <a:rPr lang="ru-RU" sz="2400" b="1" dirty="0"/>
              <a:t>Ведущая педагогическая идея опыта. Тема опыта.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2044824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ru-RU" b="1" u="sng" dirty="0"/>
              <a:t>Объект</a:t>
            </a:r>
          </a:p>
          <a:p>
            <a:pPr algn="ctr">
              <a:buFontTx/>
              <a:buNone/>
            </a:pPr>
            <a:r>
              <a:rPr lang="ru-RU" b="1" dirty="0"/>
              <a:t>более широкое </a:t>
            </a:r>
            <a:r>
              <a:rPr lang="ru-RU" b="1" dirty="0" smtClean="0"/>
              <a:t>понятие</a:t>
            </a:r>
          </a:p>
          <a:p>
            <a:pPr algn="ctr">
              <a:buFontTx/>
              <a:buNone/>
            </a:pPr>
            <a:endParaRPr lang="ru-RU" b="1" dirty="0" smtClean="0"/>
          </a:p>
          <a:p>
            <a:pPr algn="ctr">
              <a:buFontTx/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ТЕОРИЯ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2044824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ru-RU" b="1" u="sng" dirty="0"/>
              <a:t>Предмет</a:t>
            </a:r>
          </a:p>
          <a:p>
            <a:pPr algn="ctr">
              <a:buFontTx/>
              <a:buNone/>
            </a:pPr>
            <a:r>
              <a:rPr lang="ru-RU" b="1" dirty="0"/>
              <a:t>более узкое </a:t>
            </a:r>
          </a:p>
          <a:p>
            <a:pPr algn="ctr">
              <a:buFontTx/>
              <a:buNone/>
            </a:pPr>
            <a:r>
              <a:rPr lang="ru-RU" b="1" dirty="0"/>
              <a:t>п</a:t>
            </a:r>
            <a:r>
              <a:rPr lang="ru-RU" b="1" dirty="0" smtClean="0"/>
              <a:t>онятие</a:t>
            </a:r>
          </a:p>
          <a:p>
            <a:pPr algn="ctr">
              <a:buFontTx/>
              <a:buNone/>
            </a:pPr>
            <a:endParaRPr lang="ru-RU" b="1" dirty="0"/>
          </a:p>
          <a:p>
            <a:pPr algn="ctr">
              <a:buFontTx/>
              <a:buNone/>
            </a:pPr>
            <a:r>
              <a:rPr lang="ru-RU" b="1" dirty="0">
                <a:solidFill>
                  <a:srgbClr val="00B050"/>
                </a:solidFill>
              </a:rPr>
              <a:t>ПРАКТИКА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437112"/>
            <a:ext cx="6552728" cy="13681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Формирование культуры ЗОЖ</a:t>
            </a:r>
          </a:p>
          <a:p>
            <a:pPr algn="ctr"/>
            <a:r>
              <a:rPr lang="ru-RU" sz="2400" dirty="0"/>
              <a:t>м</a:t>
            </a:r>
            <a:r>
              <a:rPr lang="ru-RU" sz="2400" dirty="0" smtClean="0"/>
              <a:t>ладших подростков</a:t>
            </a:r>
          </a:p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через </a:t>
            </a:r>
            <a:r>
              <a:rPr lang="ru-RU" sz="2400" dirty="0" smtClean="0">
                <a:solidFill>
                  <a:srgbClr val="00B050"/>
                </a:solidFill>
              </a:rPr>
              <a:t>использование игровых технологий</a:t>
            </a:r>
            <a:endParaRPr lang="ru-RU" sz="2400" dirty="0">
              <a:solidFill>
                <a:srgbClr val="00B05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6588224" y="3645024"/>
            <a:ext cx="144016" cy="1728192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979712" y="3645024"/>
            <a:ext cx="288032" cy="1008112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5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kern="0" dirty="0">
                <a:solidFill>
                  <a:srgbClr val="333333"/>
                </a:solidFill>
                <a:latin typeface="Bookman Old Style"/>
              </a:rPr>
              <a:t>3. </a:t>
            </a:r>
            <a:r>
              <a:rPr lang="ru-RU" sz="2400" b="1" dirty="0"/>
              <a:t>Ведущая педагогическая идея опыта. Тема опыта.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3657600" cy="5191472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/>
              <a:t>Стратегия развития воспитания в РФ до 2025 г.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980728"/>
            <a:ext cx="7992888" cy="518457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Стратегия развития воспитания в РФ до 2025 г.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Гражданское воспитание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Патриотическое </a:t>
            </a:r>
            <a:r>
              <a:rPr lang="ru-RU" sz="2400" dirty="0">
                <a:solidFill>
                  <a:schemeClr val="tx1"/>
                </a:solidFill>
              </a:rPr>
              <a:t>воспитание </a:t>
            </a:r>
            <a:r>
              <a:rPr lang="ru-RU" sz="2400" dirty="0" smtClean="0">
                <a:solidFill>
                  <a:schemeClr val="tx1"/>
                </a:solidFill>
              </a:rPr>
              <a:t>и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формирование </a:t>
            </a:r>
            <a:r>
              <a:rPr lang="ru-RU" sz="2400" dirty="0">
                <a:solidFill>
                  <a:schemeClr val="tx1"/>
                </a:solidFill>
              </a:rPr>
              <a:t>российской </a:t>
            </a:r>
            <a:r>
              <a:rPr lang="ru-RU" sz="2400" dirty="0" smtClean="0">
                <a:solidFill>
                  <a:schemeClr val="tx1"/>
                </a:solidFill>
              </a:rPr>
              <a:t>идентичности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Духовное </a:t>
            </a:r>
            <a:r>
              <a:rPr lang="ru-RU" sz="2400" dirty="0">
                <a:solidFill>
                  <a:schemeClr val="tx1"/>
                </a:solidFill>
              </a:rPr>
              <a:t>и нравственное воспитание детей на основе российских традиционных </a:t>
            </a:r>
            <a:r>
              <a:rPr lang="ru-RU" sz="2400" dirty="0" smtClean="0">
                <a:solidFill>
                  <a:schemeClr val="tx1"/>
                </a:solidFill>
              </a:rPr>
              <a:t>ценностей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Приобщение детей к культурному </a:t>
            </a:r>
            <a:r>
              <a:rPr lang="ru-RU" sz="2400" dirty="0" smtClean="0">
                <a:solidFill>
                  <a:schemeClr val="tx1"/>
                </a:solidFill>
              </a:rPr>
              <a:t>наследию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Популяризация научных знаний среди </a:t>
            </a:r>
            <a:r>
              <a:rPr lang="ru-RU" sz="2400" dirty="0" smtClean="0">
                <a:solidFill>
                  <a:schemeClr val="tx1"/>
                </a:solidFill>
              </a:rPr>
              <a:t>детей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Физическое воспитание и формирование культуры </a:t>
            </a:r>
            <a:r>
              <a:rPr lang="ru-RU" sz="2400" dirty="0" smtClean="0">
                <a:solidFill>
                  <a:schemeClr val="tx1"/>
                </a:solidFill>
              </a:rPr>
              <a:t>здоровья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Трудовое воспитание и профессиональное </a:t>
            </a:r>
            <a:r>
              <a:rPr lang="ru-RU" sz="2400" dirty="0" smtClean="0">
                <a:solidFill>
                  <a:schemeClr val="tx1"/>
                </a:solidFill>
              </a:rPr>
              <a:t>самоопределение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Экологическое воспитание</a:t>
            </a:r>
          </a:p>
        </p:txBody>
      </p:sp>
    </p:spTree>
    <p:extLst>
      <p:ext uri="{BB962C8B-B14F-4D97-AF65-F5344CB8AC3E}">
        <p14:creationId xmlns:p14="http://schemas.microsoft.com/office/powerpoint/2010/main" val="651862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6. Технология опыта.</a:t>
            </a:r>
            <a:br>
              <a:rPr lang="ru-RU" sz="2400" b="1" dirty="0" smtClean="0"/>
            </a:br>
            <a:r>
              <a:rPr lang="ru-RU" sz="2400" b="1" dirty="0" smtClean="0"/>
              <a:t>6.1. Постановка цель </a:t>
            </a:r>
            <a:r>
              <a:rPr lang="ru-RU" sz="2400" b="1" dirty="0"/>
              <a:t>и </a:t>
            </a:r>
            <a:r>
              <a:rPr lang="ru-RU" sz="2400" b="1" dirty="0" smtClean="0"/>
              <a:t>задач.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sz="3000" b="1" dirty="0" smtClean="0"/>
          </a:p>
          <a:p>
            <a:pPr algn="ctr">
              <a:buFontTx/>
              <a:buNone/>
            </a:pPr>
            <a:endParaRPr lang="ru-RU" sz="3000" b="1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endParaRPr lang="ru-RU" sz="3000" b="1" dirty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Цель </a:t>
            </a:r>
            <a:r>
              <a:rPr lang="ru-RU" sz="3000" b="1" dirty="0">
                <a:solidFill>
                  <a:srgbClr val="FF0000"/>
                </a:solidFill>
              </a:rPr>
              <a:t>всегда одна!!!</a:t>
            </a:r>
          </a:p>
          <a:p>
            <a:pPr algn="ctr">
              <a:buFontTx/>
              <a:buNone/>
            </a:pPr>
            <a:endParaRPr lang="ru-RU" sz="3000" b="1" dirty="0"/>
          </a:p>
          <a:p>
            <a:pPr algn="ctr">
              <a:buFontTx/>
              <a:buNone/>
            </a:pPr>
            <a:r>
              <a:rPr lang="ru-RU" sz="3000" b="1" dirty="0"/>
              <a:t>Цель = </a:t>
            </a:r>
            <a:r>
              <a:rPr lang="ru-RU" sz="3000" b="1" dirty="0" smtClean="0"/>
              <a:t>результат, </a:t>
            </a:r>
          </a:p>
          <a:p>
            <a:pPr algn="ctr">
              <a:buFontTx/>
              <a:buNone/>
            </a:pPr>
            <a:r>
              <a:rPr lang="ru-RU" sz="3000" b="1" dirty="0" smtClean="0"/>
              <a:t>а результат = методический продукт</a:t>
            </a:r>
            <a:endParaRPr lang="ru-RU" sz="3000" b="1" dirty="0"/>
          </a:p>
          <a:p>
            <a:endParaRPr lang="ru-RU" dirty="0"/>
          </a:p>
        </p:txBody>
      </p:sp>
      <p:pic>
        <p:nvPicPr>
          <p:cNvPr id="3074" name="Picture 2" descr="\\192.168.200.1\pub\Кафедра теории и методики воспитания\Золотова Е.П\7f72d5f6e7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700808"/>
            <a:ext cx="10287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76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6. Технология опыта.</a:t>
            </a:r>
            <a:br>
              <a:rPr lang="ru-RU" sz="2400" b="1" dirty="0"/>
            </a:br>
            <a:r>
              <a:rPr lang="ru-RU" sz="2400" b="1" dirty="0"/>
              <a:t>6.1. Постановка цель и задач.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100" b="1" dirty="0" smtClean="0">
                <a:solidFill>
                  <a:srgbClr val="FF0000"/>
                </a:solidFill>
              </a:rPr>
              <a:t>Формирование </a:t>
            </a:r>
            <a:r>
              <a:rPr lang="ru-RU" sz="3100" b="1" dirty="0">
                <a:solidFill>
                  <a:srgbClr val="FF0000"/>
                </a:solidFill>
              </a:rPr>
              <a:t>культуры ЗОЖ</a:t>
            </a:r>
          </a:p>
          <a:p>
            <a:pPr algn="ctr">
              <a:buNone/>
            </a:pPr>
            <a:r>
              <a:rPr lang="ru-RU" sz="3100" b="1" dirty="0">
                <a:solidFill>
                  <a:schemeClr val="accent2">
                    <a:lumMod val="75000"/>
                  </a:schemeClr>
                </a:solidFill>
              </a:rPr>
              <a:t>у младших подростков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rgbClr val="00B050"/>
                </a:solidFill>
              </a:rPr>
              <a:t>через использование игровых технологий</a:t>
            </a:r>
          </a:p>
          <a:p>
            <a:pPr algn="ctr">
              <a:buNone/>
            </a:pPr>
            <a:endParaRPr lang="ru-RU" sz="3100" b="1" dirty="0"/>
          </a:p>
          <a:p>
            <a:pPr>
              <a:buFontTx/>
              <a:buNone/>
            </a:pPr>
            <a:r>
              <a:rPr lang="ru-RU" sz="3000" b="1" dirty="0" smtClean="0"/>
              <a:t>Цель </a:t>
            </a:r>
            <a:r>
              <a:rPr lang="ru-RU" sz="3000" b="1" dirty="0"/>
              <a:t>– </a:t>
            </a:r>
            <a:endParaRPr lang="ru-RU" b="1" dirty="0" smtClean="0"/>
          </a:p>
          <a:p>
            <a:pPr>
              <a:buFontTx/>
              <a:buNone/>
            </a:pPr>
            <a:endParaRPr lang="ru-RU" b="1" dirty="0"/>
          </a:p>
          <a:p>
            <a:pPr>
              <a:buFontTx/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0630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6. Технология опыта.</a:t>
            </a:r>
            <a:br>
              <a:rPr lang="ru-RU" sz="2400" b="1" dirty="0"/>
            </a:br>
            <a:r>
              <a:rPr lang="ru-RU" sz="2400" b="1" dirty="0"/>
              <a:t>6.1. Постановка цель и задач.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100" b="1" dirty="0" smtClean="0">
                <a:solidFill>
                  <a:srgbClr val="FF0000"/>
                </a:solidFill>
              </a:rPr>
              <a:t>Формирование </a:t>
            </a:r>
            <a:r>
              <a:rPr lang="ru-RU" sz="3100" b="1" dirty="0">
                <a:solidFill>
                  <a:srgbClr val="FF0000"/>
                </a:solidFill>
              </a:rPr>
              <a:t>культуры ЗОЖ</a:t>
            </a:r>
          </a:p>
          <a:p>
            <a:pPr algn="ctr">
              <a:buNone/>
            </a:pPr>
            <a:r>
              <a:rPr lang="ru-RU" sz="3100" b="1" dirty="0">
                <a:solidFill>
                  <a:schemeClr val="accent2">
                    <a:lumMod val="75000"/>
                  </a:schemeClr>
                </a:solidFill>
              </a:rPr>
              <a:t>у младших подростков</a:t>
            </a:r>
          </a:p>
          <a:p>
            <a:pPr algn="ctr">
              <a:buNone/>
            </a:pPr>
            <a:r>
              <a:rPr lang="ru-RU" sz="3100" b="1" dirty="0">
                <a:solidFill>
                  <a:srgbClr val="00B050"/>
                </a:solidFill>
              </a:rPr>
              <a:t>через использование игровых технологий</a:t>
            </a:r>
          </a:p>
          <a:p>
            <a:pPr algn="ctr">
              <a:buNone/>
            </a:pPr>
            <a:endParaRPr lang="ru-RU" sz="3100" b="1" dirty="0"/>
          </a:p>
          <a:p>
            <a:pPr algn="just">
              <a:buFontTx/>
              <a:buNone/>
            </a:pPr>
            <a:r>
              <a:rPr lang="ru-RU" sz="2600" b="1" dirty="0" smtClean="0"/>
              <a:t>  Цель: </a:t>
            </a:r>
            <a:r>
              <a:rPr lang="ru-RU" sz="2600" dirty="0" smtClean="0"/>
              <a:t>Создание методической копилки </a:t>
            </a:r>
            <a:r>
              <a:rPr lang="ru-RU" sz="2600" dirty="0" smtClean="0"/>
              <a:t>игр </a:t>
            </a:r>
            <a:r>
              <a:rPr lang="ru-RU" sz="2600" dirty="0" smtClean="0"/>
              <a:t>по формированию культуры ЗОЖ у младших школьников</a:t>
            </a:r>
          </a:p>
          <a:p>
            <a:pPr algn="just">
              <a:buFontTx/>
              <a:buNone/>
            </a:pPr>
            <a:r>
              <a:rPr lang="ru-RU" sz="2600" b="1" dirty="0" smtClean="0"/>
              <a:t>  или: </a:t>
            </a:r>
            <a:r>
              <a:rPr lang="ru-RU" sz="2600" dirty="0" smtClean="0"/>
              <a:t>Формирование системы воспитательных мероприятий с использованием </a:t>
            </a:r>
            <a:r>
              <a:rPr lang="ru-RU" sz="2600" dirty="0" smtClean="0"/>
              <a:t>игровой технологии</a:t>
            </a:r>
            <a:endParaRPr lang="ru-RU" sz="2600" dirty="0" smtClean="0"/>
          </a:p>
          <a:p>
            <a:pPr>
              <a:buFontTx/>
              <a:buNone/>
            </a:pPr>
            <a:endParaRPr lang="ru-RU" b="1" dirty="0" smtClean="0"/>
          </a:p>
          <a:p>
            <a:pPr>
              <a:buFontTx/>
              <a:buNone/>
            </a:pPr>
            <a:endParaRPr lang="ru-RU" b="1" dirty="0" smtClean="0"/>
          </a:p>
          <a:p>
            <a:pPr>
              <a:buFontTx/>
              <a:buNone/>
            </a:pPr>
            <a:endParaRPr lang="ru-RU" b="1" dirty="0"/>
          </a:p>
          <a:p>
            <a:pPr>
              <a:buFontTx/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6928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Инновационный </a:t>
            </a:r>
            <a:r>
              <a:rPr lang="ru-RU" sz="2400" b="1" dirty="0"/>
              <a:t>педагогический опыт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Это </a:t>
            </a:r>
            <a:r>
              <a:rPr lang="ru-RU" b="1" dirty="0"/>
              <a:t>эффективный</a:t>
            </a:r>
            <a:r>
              <a:rPr lang="ru-RU" dirty="0"/>
              <a:t> опыт, позволяющий достигать </a:t>
            </a:r>
            <a:r>
              <a:rPr lang="ru-RU" b="1" dirty="0" smtClean="0"/>
              <a:t>высоких </a:t>
            </a:r>
            <a:r>
              <a:rPr lang="ru-RU" b="1" dirty="0"/>
              <a:t>результатов </a:t>
            </a:r>
            <a:r>
              <a:rPr lang="ru-RU" dirty="0"/>
              <a:t>в учебно-воспитательной работе при сравнительно </a:t>
            </a:r>
            <a:r>
              <a:rPr lang="ru-RU" b="1" dirty="0"/>
              <a:t>невысоких затратах</a:t>
            </a:r>
            <a:r>
              <a:rPr lang="ru-RU" dirty="0"/>
              <a:t> сил, средств и </a:t>
            </a:r>
            <a:r>
              <a:rPr lang="ru-RU" dirty="0" smtClean="0"/>
              <a:t>времени.</a:t>
            </a:r>
          </a:p>
          <a:p>
            <a:pPr marL="0" indent="0" algn="just">
              <a:spcBef>
                <a:spcPts val="800"/>
              </a:spcBef>
              <a:buNone/>
            </a:pPr>
            <a:r>
              <a:rPr lang="ru-RU" b="1" dirty="0"/>
              <a:t>Изучение, обобщение, распространение и внедрение передового педагогического опыта является неотъемлемой частью методической работы образовательного учреждения. </a:t>
            </a:r>
            <a:endParaRPr lang="ru-RU" b="1" dirty="0" smtClean="0"/>
          </a:p>
          <a:p>
            <a:pPr marL="0" indent="0" algn="just">
              <a:spcBef>
                <a:spcPts val="800"/>
              </a:spcBef>
              <a:buNone/>
            </a:pPr>
            <a:r>
              <a:rPr lang="ru-RU" dirty="0" smtClean="0"/>
              <a:t>Оно </a:t>
            </a:r>
            <a:r>
              <a:rPr lang="ru-RU" dirty="0"/>
              <a:t>предполагает описание педагогом содержания работы по проблеме, показ наиболее устойчивых, характерных, повторяющихся приёмов, подходов, форм организации работы, убедительно свидетельствующих о том, почему данные методы и приёмы являются оптимальными.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89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6. Технология опыта.</a:t>
            </a:r>
            <a:br>
              <a:rPr lang="ru-RU" sz="2400" b="1" dirty="0"/>
            </a:br>
            <a:r>
              <a:rPr lang="ru-RU" sz="2400" b="1" dirty="0"/>
              <a:t>6.1. Постановка цель и задач.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chemeClr val="bg2">
                    <a:lumMod val="50000"/>
                  </a:schemeClr>
                </a:solidFill>
              </a:rPr>
              <a:t>Возможные варианты формулировки цели:</a:t>
            </a:r>
          </a:p>
          <a:p>
            <a:pPr>
              <a:buFontTx/>
              <a:buNone/>
            </a:pPr>
            <a:endParaRPr lang="ru-RU" b="1" dirty="0" smtClean="0"/>
          </a:p>
          <a:p>
            <a:pPr>
              <a:buNone/>
            </a:pPr>
            <a:r>
              <a:rPr lang="ru-RU" altLang="ru-RU" sz="2600" dirty="0" smtClean="0"/>
              <a:t>  Формирование</a:t>
            </a:r>
            <a:r>
              <a:rPr lang="ru-RU" altLang="ru-RU" sz="2600" dirty="0"/>
              <a:t>, развитие, </a:t>
            </a:r>
            <a:r>
              <a:rPr lang="ru-RU" altLang="ru-RU" sz="2600" dirty="0" smtClean="0"/>
              <a:t>создание условий для …, </a:t>
            </a:r>
            <a:r>
              <a:rPr lang="ru-RU" altLang="ru-RU" sz="2600" dirty="0"/>
              <a:t>приобщение, совершенствование, корректирование, мотивирование, обеспечение, адаптирование, повышение, расширение, социализация, стимулирование и др.</a:t>
            </a:r>
          </a:p>
          <a:p>
            <a:pPr>
              <a:buFontTx/>
              <a:buNone/>
            </a:pPr>
            <a:endParaRPr lang="ru-RU" dirty="0" smtClean="0"/>
          </a:p>
          <a:p>
            <a:pPr>
              <a:buFontTx/>
              <a:buNone/>
            </a:pPr>
            <a:endParaRPr lang="ru-RU" b="1" dirty="0"/>
          </a:p>
          <a:p>
            <a:pPr>
              <a:buFontTx/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1395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6. Технология опыта.</a:t>
            </a:r>
            <a:br>
              <a:rPr lang="ru-RU" sz="2800" b="1" dirty="0"/>
            </a:br>
            <a:r>
              <a:rPr lang="ru-RU" sz="2800" b="1" dirty="0"/>
              <a:t>6.1. Постановка цель и задач.</a:t>
            </a: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513419" cy="5421216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  <a:defRPr/>
            </a:pPr>
            <a:r>
              <a:rPr lang="ru-RU" sz="2800" b="1" dirty="0" smtClean="0"/>
              <a:t>Задачи</a:t>
            </a:r>
            <a:r>
              <a:rPr lang="ru-RU" sz="2800" b="1" dirty="0"/>
              <a:t>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dirty="0"/>
              <a:t>Раскрыть сущность </a:t>
            </a:r>
            <a:r>
              <a:rPr lang="ru-RU" dirty="0" smtClean="0"/>
              <a:t>ЗОЖ как качество </a:t>
            </a:r>
            <a:r>
              <a:rPr lang="ru-RU" dirty="0"/>
              <a:t>личности обучающихся.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dirty="0"/>
              <a:t>Описать психолого-педагогические особенности обучающихся младшего подросткового возраста, способствующие </a:t>
            </a:r>
            <a:r>
              <a:rPr lang="ru-RU" dirty="0" smtClean="0"/>
              <a:t>формированию культуры ЗОЖ.</a:t>
            </a:r>
            <a:endParaRPr lang="ru-RU" dirty="0"/>
          </a:p>
          <a:p>
            <a:pPr marL="457200" indent="-457200">
              <a:buFontTx/>
              <a:buAutoNum type="arabicPeriod"/>
              <a:defRPr/>
            </a:pPr>
            <a:r>
              <a:rPr lang="ru-RU" dirty="0"/>
              <a:t>Разработать </a:t>
            </a:r>
            <a:r>
              <a:rPr lang="ru-RU" dirty="0" smtClean="0"/>
              <a:t>систему игр</a:t>
            </a:r>
            <a:r>
              <a:rPr lang="ru-RU" dirty="0" smtClean="0"/>
              <a:t> </a:t>
            </a:r>
            <a:r>
              <a:rPr lang="ru-RU" dirty="0" smtClean="0"/>
              <a:t>по формированию культуры ЗОЖ у младших подростков.</a:t>
            </a:r>
          </a:p>
          <a:p>
            <a:pPr marL="457200" indent="-457200">
              <a:buFontTx/>
              <a:buAutoNum type="arabicPeriod"/>
              <a:defRPr/>
            </a:pPr>
            <a:endParaRPr lang="ru-RU" dirty="0"/>
          </a:p>
          <a:p>
            <a:pPr algn="ctr">
              <a:buNone/>
            </a:pPr>
            <a:r>
              <a:rPr lang="ru-RU" b="1" dirty="0">
                <a:solidFill>
                  <a:srgbClr val="FF0000"/>
                </a:solidFill>
              </a:rPr>
              <a:t>Формирование культуры ЗОЖ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у младших подростков</a:t>
            </a:r>
          </a:p>
          <a:p>
            <a:pPr algn="ctr">
              <a:buNone/>
            </a:pPr>
            <a:r>
              <a:rPr lang="ru-RU" b="1" dirty="0">
                <a:solidFill>
                  <a:srgbClr val="00B050"/>
                </a:solidFill>
              </a:rPr>
              <a:t>через использование игровых технологий</a:t>
            </a:r>
          </a:p>
          <a:p>
            <a:pPr marL="457200" indent="-457200">
              <a:buFontTx/>
              <a:buAutoNum type="arabicPeriod"/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204397" y="1628800"/>
            <a:ext cx="360040" cy="1872208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7744618" y="237996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FF0000"/>
                </a:solidFill>
              </a:rPr>
              <a:t>ТЕОРИЯ</a:t>
            </a:r>
          </a:p>
        </p:txBody>
      </p:sp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7384255" y="3798887"/>
            <a:ext cx="1579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00B050"/>
                </a:solidFill>
              </a:rPr>
              <a:t>ПРАКТИКА</a:t>
            </a:r>
          </a:p>
        </p:txBody>
      </p:sp>
    </p:spTree>
    <p:extLst>
      <p:ext uri="{BB962C8B-B14F-4D97-AF65-F5344CB8AC3E}">
        <p14:creationId xmlns:p14="http://schemas.microsoft.com/office/powerpoint/2010/main" val="279727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pPr algn="ctr"/>
            <a:r>
              <a:rPr lang="ru-RU" sz="3000" b="1" dirty="0">
                <a:solidFill>
                  <a:srgbClr val="7030A0"/>
                </a:solidFill>
              </a:rPr>
              <a:t>Успехов в профессиональной деятельности!</a:t>
            </a:r>
            <a:br>
              <a:rPr lang="ru-RU" sz="3000" b="1" dirty="0">
                <a:solidFill>
                  <a:srgbClr val="7030A0"/>
                </a:solidFill>
              </a:rPr>
            </a:b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64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План для обобщения опыта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Условия возникновения и становления опыта.</a:t>
            </a:r>
            <a:endParaRPr lang="ru-RU" dirty="0"/>
          </a:p>
          <a:p>
            <a:r>
              <a:rPr lang="ru-RU" b="1" dirty="0" smtClean="0"/>
              <a:t>2. </a:t>
            </a:r>
            <a:r>
              <a:rPr lang="ru-RU" b="1" dirty="0"/>
              <a:t>Актуальность, перспективность опыта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3. Ведущая педагогическая идея опыта. Тема опыта.</a:t>
            </a:r>
            <a:endParaRPr lang="ru-RU" dirty="0"/>
          </a:p>
          <a:p>
            <a:r>
              <a:rPr lang="ru-RU" b="1" dirty="0"/>
              <a:t>4. Теоретическая база.</a:t>
            </a:r>
            <a:endParaRPr lang="ru-RU" dirty="0"/>
          </a:p>
          <a:p>
            <a:r>
              <a:rPr lang="ru-RU" b="1" dirty="0"/>
              <a:t>5. Новизна опыта.</a:t>
            </a:r>
            <a:endParaRPr lang="ru-RU" dirty="0"/>
          </a:p>
          <a:p>
            <a:r>
              <a:rPr lang="ru-RU" b="1" dirty="0"/>
              <a:t>6</a:t>
            </a:r>
            <a:r>
              <a:rPr lang="ru-RU" b="1" dirty="0" smtClean="0"/>
              <a:t>. </a:t>
            </a:r>
            <a:r>
              <a:rPr lang="ru-RU" b="1" dirty="0"/>
              <a:t>Технология опыта.</a:t>
            </a:r>
            <a:endParaRPr lang="ru-RU" dirty="0"/>
          </a:p>
          <a:p>
            <a:r>
              <a:rPr lang="ru-RU" b="1" dirty="0" smtClean="0"/>
              <a:t>7. </a:t>
            </a:r>
            <a:r>
              <a:rPr lang="ru-RU" b="1" dirty="0"/>
              <a:t>Результативность.</a:t>
            </a:r>
            <a:endParaRPr lang="ru-RU" dirty="0"/>
          </a:p>
          <a:p>
            <a:r>
              <a:rPr lang="ru-RU" b="1" dirty="0" smtClean="0"/>
              <a:t>8. Адресная </a:t>
            </a:r>
            <a:r>
              <a:rPr lang="ru-RU" b="1" dirty="0"/>
              <a:t>направленность.</a:t>
            </a:r>
            <a:endParaRPr lang="ru-RU" dirty="0"/>
          </a:p>
          <a:p>
            <a:r>
              <a:rPr lang="ru-RU" b="1" dirty="0" smtClean="0"/>
              <a:t>9. Библиографический список</a:t>
            </a:r>
          </a:p>
          <a:p>
            <a:r>
              <a:rPr lang="ru-RU" b="1" dirty="0" smtClean="0"/>
              <a:t>10. Приложения</a:t>
            </a:r>
            <a:endParaRPr lang="ru-RU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8807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1. Усл</a:t>
            </a:r>
            <a:r>
              <a:rPr lang="ru-RU" sz="2600" b="1" dirty="0"/>
              <a:t>о</a:t>
            </a:r>
            <a:r>
              <a:rPr lang="ru-RU" sz="2700" b="1" dirty="0"/>
              <a:t>вия возникновения и становления опыта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1. Федеральный закон «Об </a:t>
            </a:r>
            <a:r>
              <a:rPr lang="ru-RU" dirty="0"/>
              <a:t>образовании </a:t>
            </a:r>
            <a:r>
              <a:rPr lang="ru-RU" dirty="0" smtClean="0"/>
              <a:t>в РФ» от 29.12.2012 № 273-ФЗ</a:t>
            </a:r>
          </a:p>
          <a:p>
            <a:pPr algn="just"/>
            <a:r>
              <a:rPr lang="ru-RU" dirty="0" smtClean="0"/>
              <a:t>2. Профессиональный стандарт «Специалист в области воспитания»</a:t>
            </a:r>
          </a:p>
          <a:p>
            <a:pPr algn="just"/>
            <a:r>
              <a:rPr lang="ru-RU" dirty="0" smtClean="0"/>
              <a:t>3. Положение об аттестации педагогических работников</a:t>
            </a:r>
          </a:p>
          <a:p>
            <a:pPr algn="just"/>
            <a:r>
              <a:rPr lang="ru-RU" dirty="0" smtClean="0"/>
              <a:t>4. Самообразование</a:t>
            </a:r>
          </a:p>
          <a:p>
            <a:pPr algn="just"/>
            <a:r>
              <a:rPr lang="ru-RU" dirty="0" smtClean="0"/>
              <a:t>5. Курсы повышения квалификации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2" y="116632"/>
            <a:ext cx="8135937" cy="648072"/>
          </a:xfrm>
        </p:spPr>
        <p:txBody>
          <a:bodyPr>
            <a:normAutofit/>
          </a:bodyPr>
          <a:lstStyle/>
          <a:p>
            <a:pPr algn="ctr"/>
            <a:r>
              <a:rPr lang="ru-RU" sz="2600" dirty="0" smtClean="0"/>
              <a:t>А</a:t>
            </a:r>
            <a:r>
              <a:rPr lang="ru-RU" sz="2600" b="1" dirty="0" smtClean="0"/>
              <a:t>лгоритм работы по самообразованию</a:t>
            </a:r>
            <a:endParaRPr lang="ru-RU" sz="2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908050"/>
            <a:ext cx="8064698" cy="5715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3995738" y="3284538"/>
            <a:ext cx="1171575" cy="0"/>
          </a:xfrm>
          <a:prstGeom prst="line">
            <a:avLst/>
          </a:prstGeom>
          <a:noFill/>
          <a:ln w="15875">
            <a:solidFill>
              <a:srgbClr val="8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4571999" y="4237037"/>
            <a:ext cx="2232025" cy="327025"/>
          </a:xfrm>
          <a:prstGeom prst="line">
            <a:avLst/>
          </a:prstGeom>
          <a:noFill/>
          <a:ln w="15875">
            <a:solidFill>
              <a:srgbClr val="8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AutoShape 14"/>
          <p:cNvSpPr>
            <a:spLocks noChangeArrowheads="1"/>
          </p:cNvSpPr>
          <p:nvPr/>
        </p:nvSpPr>
        <p:spPr bwMode="auto">
          <a:xfrm>
            <a:off x="3026086" y="904875"/>
            <a:ext cx="3429000" cy="1371600"/>
          </a:xfrm>
          <a:prstGeom prst="roundRect">
            <a:avLst>
              <a:gd name="adj" fmla="val 16667"/>
            </a:avLst>
          </a:prstGeom>
          <a:solidFill>
            <a:srgbClr val="B8ACC6">
              <a:alpha val="39999"/>
            </a:srgbClr>
          </a:solidFill>
          <a:ln w="158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400" b="1" dirty="0">
                <a:cs typeface="Times New Roman" pitchFamily="18" charset="0"/>
              </a:rPr>
              <a:t>Анализ собственного опыта работы</a:t>
            </a:r>
            <a:endParaRPr lang="ru-RU" sz="1400" dirty="0"/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Анализ профессиональной деятельности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Анализ целей и задач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Анализ применяемых методик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Анализ результатов деятельности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Выбор темы по самообразованию</a:t>
            </a:r>
            <a:endParaRPr lang="ru-RU" sz="1100" dirty="0"/>
          </a:p>
          <a:p>
            <a:pPr eaLnBrk="0" hangingPunct="0"/>
            <a:endParaRPr lang="ru-RU" dirty="0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5175250" y="2636838"/>
            <a:ext cx="3429000" cy="1600200"/>
          </a:xfrm>
          <a:prstGeom prst="roundRect">
            <a:avLst>
              <a:gd name="adj" fmla="val 16667"/>
            </a:avLst>
          </a:prstGeom>
          <a:solidFill>
            <a:srgbClr val="B8ACC6">
              <a:alpha val="39999"/>
            </a:srgbClr>
          </a:solidFill>
          <a:ln w="15875">
            <a:solidFill>
              <a:srgbClr val="800000"/>
            </a:solidFill>
            <a:round/>
            <a:headEnd/>
            <a:tailEnd/>
          </a:ln>
        </p:spPr>
        <p:txBody>
          <a:bodyPr lIns="36000" rIns="36000"/>
          <a:lstStyle/>
          <a:p>
            <a:pPr algn="ctr"/>
            <a:r>
              <a:rPr lang="ru-RU" sz="1400" b="1" dirty="0">
                <a:cs typeface="Times New Roman" pitchFamily="18" charset="0"/>
              </a:rPr>
              <a:t>Работа над проектом или программой</a:t>
            </a:r>
            <a:endParaRPr lang="ru-RU" sz="1400" dirty="0"/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Постановка проблемы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Определение целей и задач</a:t>
            </a:r>
            <a:endParaRPr lang="ru-RU" sz="1100" dirty="0"/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Ресурсное обеспечение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Ожидаемые результаты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Способы проверки результатов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Коррекционная работа</a:t>
            </a:r>
            <a:endParaRPr lang="ru-RU" sz="1100" dirty="0"/>
          </a:p>
          <a:p>
            <a:pPr eaLnBrk="0" hangingPunct="0"/>
            <a:endParaRPr lang="ru-RU" dirty="0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68313" y="2636838"/>
            <a:ext cx="3598862" cy="1371600"/>
          </a:xfrm>
          <a:prstGeom prst="roundRect">
            <a:avLst>
              <a:gd name="adj" fmla="val 16667"/>
            </a:avLst>
          </a:prstGeom>
          <a:solidFill>
            <a:srgbClr val="B8ACC6">
              <a:alpha val="39999"/>
            </a:srgbClr>
          </a:solidFill>
          <a:ln w="15875">
            <a:solidFill>
              <a:srgbClr val="800000"/>
            </a:solidFill>
            <a:round/>
            <a:headEnd/>
            <a:tailEnd/>
          </a:ln>
        </p:spPr>
        <p:txBody>
          <a:bodyPr lIns="36000" rIns="36000"/>
          <a:lstStyle/>
          <a:p>
            <a:pPr algn="ctr"/>
            <a:r>
              <a:rPr lang="ru-RU" sz="1400" b="1" dirty="0">
                <a:cs typeface="Times New Roman" pitchFamily="18" charset="0"/>
              </a:rPr>
              <a:t>Разработка индивидуального маршрута</a:t>
            </a:r>
            <a:endParaRPr lang="ru-RU" sz="1400" dirty="0"/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Работа с литературой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Посещение занятий, творческих гостиных,      мастер-классов коллег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Участие в работе семинаров, проблемных курсах</a:t>
            </a:r>
          </a:p>
          <a:p>
            <a:pPr eaLnBrk="0" hangingPunct="0">
              <a:buFontTx/>
              <a:buChar char="•"/>
            </a:pPr>
            <a:r>
              <a:rPr lang="ru-RU" sz="1100" dirty="0">
                <a:cs typeface="Times New Roman" pitchFamily="18" charset="0"/>
              </a:rPr>
              <a:t>Другие виды работ</a:t>
            </a:r>
            <a:endParaRPr lang="ru-RU" sz="1100" dirty="0"/>
          </a:p>
          <a:p>
            <a:pPr eaLnBrk="0" hangingPunct="0"/>
            <a:endParaRPr lang="ru-RU" dirty="0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325563" y="4581525"/>
            <a:ext cx="6486525" cy="1354138"/>
          </a:xfrm>
          <a:prstGeom prst="roundRect">
            <a:avLst>
              <a:gd name="adj" fmla="val 16667"/>
            </a:avLst>
          </a:prstGeom>
          <a:solidFill>
            <a:srgbClr val="B8ACC6">
              <a:alpha val="39999"/>
            </a:srgbClr>
          </a:solidFill>
          <a:ln w="158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400" b="1" dirty="0">
                <a:cs typeface="Times New Roman" pitchFamily="18" charset="0"/>
              </a:rPr>
              <a:t>Представление результатов работы</a:t>
            </a:r>
            <a:endParaRPr lang="ru-RU" sz="1400" dirty="0"/>
          </a:p>
          <a:p>
            <a:pPr eaLnBrk="0" hangingPunct="0"/>
            <a:endParaRPr lang="ru-RU" sz="1000" dirty="0">
              <a:cs typeface="Times New Roman" pitchFamily="18" charset="0"/>
            </a:endParaRPr>
          </a:p>
          <a:p>
            <a:pPr eaLnBrk="0" hangingPunct="0"/>
            <a:r>
              <a:rPr lang="ru-RU" sz="1100" dirty="0">
                <a:cs typeface="Times New Roman" pitchFamily="18" charset="0"/>
              </a:rPr>
              <a:t>Презентация  опыта на педагогическом совете,</a:t>
            </a:r>
          </a:p>
          <a:p>
            <a:pPr eaLnBrk="0" hangingPunct="0"/>
            <a:r>
              <a:rPr lang="ru-RU" sz="1100" dirty="0">
                <a:cs typeface="Times New Roman" pitchFamily="18" charset="0"/>
              </a:rPr>
              <a:t>на заседании методического совета, </a:t>
            </a:r>
          </a:p>
          <a:p>
            <a:pPr eaLnBrk="0" hangingPunct="0"/>
            <a:r>
              <a:rPr lang="ru-RU" sz="1100" dirty="0">
                <a:cs typeface="Times New Roman" pitchFamily="18" charset="0"/>
              </a:rPr>
              <a:t>на заседании районных методических объединений,</a:t>
            </a:r>
          </a:p>
          <a:p>
            <a:pPr eaLnBrk="0" hangingPunct="0"/>
            <a:r>
              <a:rPr lang="ru-RU" sz="1100" dirty="0">
                <a:cs typeface="Times New Roman" pitchFamily="18" charset="0"/>
              </a:rPr>
              <a:t>открытые уроки, мастер-классы,</a:t>
            </a:r>
          </a:p>
          <a:p>
            <a:pPr eaLnBrk="0" hangingPunct="0"/>
            <a:r>
              <a:rPr lang="ru-RU" sz="1100" dirty="0">
                <a:cs typeface="Times New Roman" pitchFamily="18" charset="0"/>
              </a:rPr>
              <a:t>публикации, профессиональные конкурсы и др.</a:t>
            </a:r>
            <a:endParaRPr lang="ru-RU" sz="1100" dirty="0"/>
          </a:p>
          <a:p>
            <a:pPr eaLnBrk="0" hangingPunct="0"/>
            <a:endParaRPr lang="ru-RU" sz="1100" dirty="0"/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666875" y="6165850"/>
            <a:ext cx="5857875" cy="457200"/>
          </a:xfrm>
          <a:prstGeom prst="roundRect">
            <a:avLst>
              <a:gd name="adj" fmla="val 16667"/>
            </a:avLst>
          </a:prstGeom>
          <a:solidFill>
            <a:srgbClr val="B8ACC6">
              <a:alpha val="39999"/>
            </a:srgbClr>
          </a:solidFill>
          <a:ln w="190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cs typeface="Times New Roman" pitchFamily="18" charset="0"/>
              </a:rPr>
              <a:t>Анализ результатов работы по самообразованию</a:t>
            </a:r>
            <a:endParaRPr lang="ru-RU" sz="140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348038" y="2276475"/>
            <a:ext cx="1371600" cy="342900"/>
          </a:xfrm>
          <a:prstGeom prst="line">
            <a:avLst/>
          </a:prstGeom>
          <a:noFill/>
          <a:ln w="15875">
            <a:solidFill>
              <a:srgbClr val="8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4719638" y="2276475"/>
            <a:ext cx="1364530" cy="342900"/>
          </a:xfrm>
          <a:prstGeom prst="line">
            <a:avLst/>
          </a:prstGeom>
          <a:noFill/>
          <a:ln w="15875">
            <a:solidFill>
              <a:srgbClr val="8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"/>
          <p:cNvSpPr>
            <a:spLocks noChangeShapeType="1"/>
          </p:cNvSpPr>
          <p:nvPr/>
        </p:nvSpPr>
        <p:spPr bwMode="auto">
          <a:xfrm>
            <a:off x="1979613" y="4005263"/>
            <a:ext cx="2684462" cy="558800"/>
          </a:xfrm>
          <a:prstGeom prst="line">
            <a:avLst/>
          </a:prstGeom>
          <a:noFill/>
          <a:ln w="15875">
            <a:solidFill>
              <a:srgbClr val="8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4572000" y="5949950"/>
            <a:ext cx="0" cy="215900"/>
          </a:xfrm>
          <a:prstGeom prst="line">
            <a:avLst/>
          </a:prstGeom>
          <a:noFill/>
          <a:ln w="15875">
            <a:solidFill>
              <a:srgbClr val="8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2. Актуальность и перспективность опыта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643192" cy="5205192"/>
          </a:xfrm>
        </p:spPr>
        <p:txBody>
          <a:bodyPr>
            <a:normAutofit/>
          </a:bodyPr>
          <a:lstStyle/>
          <a:p>
            <a:pPr algn="just"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sz="2300" b="1" dirty="0" smtClean="0"/>
              <a:t>Актуальность </a:t>
            </a:r>
            <a:r>
              <a:rPr lang="ru-RU" sz="2300" b="1" dirty="0"/>
              <a:t>темы, соответствие тенденциям общественного развития, социальному </a:t>
            </a:r>
            <a:r>
              <a:rPr lang="ru-RU" sz="2300" b="1" dirty="0" smtClean="0"/>
              <a:t>заказу </a:t>
            </a:r>
            <a:r>
              <a:rPr lang="ru-RU" sz="2300" b="1" dirty="0"/>
              <a:t>современной </a:t>
            </a:r>
            <a:r>
              <a:rPr lang="ru-RU" sz="2300" b="1" dirty="0" smtClean="0"/>
              <a:t>педагогики.</a:t>
            </a:r>
            <a:endParaRPr lang="ru-RU" sz="2300" b="1" dirty="0"/>
          </a:p>
          <a:p>
            <a:pPr marL="514350" indent="-514350">
              <a:buFontTx/>
              <a:buChar char="•"/>
            </a:pPr>
            <a:r>
              <a:rPr lang="ru-RU" sz="2000" dirty="0"/>
              <a:t>Федеральный закон «Об образовании в РФ» от 29.12.2012 № 273-ФЗ </a:t>
            </a:r>
            <a:endParaRPr lang="ru-RU" sz="2000" dirty="0" smtClean="0"/>
          </a:p>
          <a:p>
            <a:pPr marL="514350" indent="-514350">
              <a:buFontTx/>
              <a:buChar char="•"/>
            </a:pPr>
            <a:r>
              <a:rPr lang="ru-RU" sz="2000" dirty="0" smtClean="0"/>
              <a:t>Концепция духовно-нравственного развития гражданина РФ (2009г)</a:t>
            </a:r>
          </a:p>
          <a:p>
            <a:pPr marL="514350" indent="-514350">
              <a:buFontTx/>
              <a:buChar char="•"/>
            </a:pPr>
            <a:r>
              <a:rPr lang="ru-RU" sz="2000" dirty="0" smtClean="0"/>
              <a:t>Стратегия развития воспитания в РФ до 2025 г.</a:t>
            </a:r>
            <a:endParaRPr lang="ru-RU" sz="2000" dirty="0"/>
          </a:p>
          <a:p>
            <a:pPr marL="514350" indent="-514350">
              <a:buFontTx/>
              <a:buChar char="•"/>
            </a:pPr>
            <a:r>
              <a:rPr lang="ru-RU" sz="2000" dirty="0"/>
              <a:t>Федеральные целевые программы</a:t>
            </a:r>
          </a:p>
          <a:p>
            <a:pPr marL="514350" indent="-514350">
              <a:buFontTx/>
              <a:buChar char="•"/>
            </a:pPr>
            <a:r>
              <a:rPr lang="ru-RU" sz="2000" dirty="0"/>
              <a:t>ФГОС</a:t>
            </a:r>
          </a:p>
          <a:p>
            <a:pPr marL="514350" indent="-514350">
              <a:buFontTx/>
              <a:buChar char="•"/>
            </a:pPr>
            <a:r>
              <a:rPr lang="ru-RU" sz="2000" dirty="0" smtClean="0"/>
              <a:t>Современные </a:t>
            </a:r>
            <a:r>
              <a:rPr lang="ru-RU" sz="2000" dirty="0"/>
              <a:t>образовательные технологии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00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3. Ведущая педагогическая идея опыта. Тема опыта.</a:t>
            </a:r>
          </a:p>
        </p:txBody>
      </p:sp>
      <p:pic>
        <p:nvPicPr>
          <p:cNvPr id="2050" name="Picture 2" descr="C:\Users\zep\Pictures\Рисунок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122" y="1556793"/>
            <a:ext cx="4138101" cy="433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18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3. Ведущая педагогическая идея опыта. Тема опыта.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3657600" cy="389532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/>
              <a:t>Вопрос </a:t>
            </a:r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1. Что собираемся делать?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2276872"/>
            <a:ext cx="3657600" cy="389532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Ответ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61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3. Ведущая педагогическая идея опыта. Тема опыта.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3657600" cy="389532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/>
              <a:t>Вопрос </a:t>
            </a:r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1. Что собираемся делать?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2276872"/>
            <a:ext cx="3657600" cy="389532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/>
              <a:t>Ответ </a:t>
            </a:r>
            <a:endParaRPr lang="ru-RU" b="1" dirty="0"/>
          </a:p>
          <a:p>
            <a:pPr algn="ctr">
              <a:buFontTx/>
              <a:buNone/>
            </a:pPr>
            <a:endParaRPr lang="ru-RU" b="1" dirty="0"/>
          </a:p>
          <a:p>
            <a:pPr>
              <a:buFontTx/>
              <a:buNone/>
            </a:pPr>
            <a:r>
              <a:rPr lang="ru-RU" b="1" dirty="0"/>
              <a:t>	Формировать или развивать качества личности обучающихся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6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757</TotalTime>
  <Words>817</Words>
  <Application>Microsoft Office PowerPoint</Application>
  <PresentationFormat>Экран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Технология обобщения и предъявления инновационного педагогического опыта</vt:lpstr>
      <vt:lpstr>Инновационный педагогический опыт</vt:lpstr>
      <vt:lpstr>План для обобщения опыта</vt:lpstr>
      <vt:lpstr>1. Условия возникновения и становления опыта</vt:lpstr>
      <vt:lpstr>Алгоритм работы по самообразованию</vt:lpstr>
      <vt:lpstr>2. Актуальность и перспективность опыта</vt:lpstr>
      <vt:lpstr>3. Ведущая педагогическая идея опыта. Тема опыта.</vt:lpstr>
      <vt:lpstr>3. Ведущая педагогическая идея опыта. Тема опыта.</vt:lpstr>
      <vt:lpstr>3. Ведущая педагогическая идея опыта. Тема опыта.</vt:lpstr>
      <vt:lpstr>3. Ведущая педагогическая идея опыта. Тема опыта.</vt:lpstr>
      <vt:lpstr>3. Ведущая педагогическая идея опыта. Тема опыта.</vt:lpstr>
      <vt:lpstr>3. Ведущая педагогическая идея опыта. Тема опыта.</vt:lpstr>
      <vt:lpstr>3. Ведущая педагогическая идея опыта. Тема опыта.</vt:lpstr>
      <vt:lpstr>3. Ведущая педагогическая идея опыта. Тема опыта.</vt:lpstr>
      <vt:lpstr>3. Ведущая педагогическая идея опыта. Тема опыта.</vt:lpstr>
      <vt:lpstr>3. Ведущая педагогическая идея опыта. Тема опыта.</vt:lpstr>
      <vt:lpstr>6. Технология опыта. 6.1. Постановка цель и задач.</vt:lpstr>
      <vt:lpstr>6. Технология опыта. 6.1. Постановка цель и задач.</vt:lpstr>
      <vt:lpstr>6. Технология опыта. 6.1. Постановка цель и задач.</vt:lpstr>
      <vt:lpstr>6. Технология опыта. 6.1. Постановка цель и задач.</vt:lpstr>
      <vt:lpstr> 6. Технология опыта. 6.1. Постановка цель и задач.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обобщения и предъявления инновационного педагогического опыта</dc:title>
  <dc:creator>Золотова Екатерина Петровна</dc:creator>
  <cp:lastModifiedBy>Золотова Екатерина Петровна</cp:lastModifiedBy>
  <cp:revision>38</cp:revision>
  <dcterms:created xsi:type="dcterms:W3CDTF">2017-11-29T07:02:19Z</dcterms:created>
  <dcterms:modified xsi:type="dcterms:W3CDTF">2018-01-29T10:13:35Z</dcterms:modified>
</cp:coreProperties>
</file>