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1"/>
  </p:notesMasterIdLst>
  <p:sldIdLst>
    <p:sldId id="256" r:id="rId2"/>
    <p:sldId id="273" r:id="rId3"/>
    <p:sldId id="410" r:id="rId4"/>
    <p:sldId id="377" r:id="rId5"/>
    <p:sldId id="411" r:id="rId6"/>
    <p:sldId id="412" r:id="rId7"/>
    <p:sldId id="364" r:id="rId8"/>
    <p:sldId id="413" r:id="rId9"/>
    <p:sldId id="414" r:id="rId10"/>
    <p:sldId id="415" r:id="rId11"/>
    <p:sldId id="416" r:id="rId12"/>
    <p:sldId id="417" r:id="rId13"/>
    <p:sldId id="418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3" r:id="rId25"/>
    <p:sldId id="434" r:id="rId26"/>
    <p:sldId id="430" r:id="rId27"/>
    <p:sldId id="431" r:id="rId28"/>
    <p:sldId id="432" r:id="rId29"/>
    <p:sldId id="436" r:id="rId30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FF"/>
    <a:srgbClr val="00FF00"/>
    <a:srgbClr val="FF6600"/>
    <a:srgbClr val="30B5F0"/>
    <a:srgbClr val="EBAE3F"/>
    <a:srgbClr val="FFFF99"/>
    <a:srgbClr val="CCFFCC"/>
    <a:srgbClr val="0099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434" autoAdjust="0"/>
  </p:normalViewPr>
  <p:slideViewPr>
    <p:cSldViewPr>
      <p:cViewPr>
        <p:scale>
          <a:sx n="70" d="100"/>
          <a:sy n="70" d="100"/>
        </p:scale>
        <p:origin x="-73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 anchor="t"/>
        <a:lstStyle/>
        <a:p>
          <a:pPr>
            <a:lnSpc>
              <a:spcPct val="100000"/>
            </a:lnSpc>
          </a:pPr>
          <a:r>
            <a:rPr lang="ru-RU" sz="1600" dirty="0" smtClean="0"/>
            <a:t>Деятельность педагога направлена на формирование готовности учащихся участвовать в урочном общении; умения давать полные ответы на вопросы, комментировать вопросы и ответы; делать сообщения; строить логичное и последовательное высказывание </a:t>
          </a:r>
          <a:endParaRPr lang="ru-RU" sz="160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1800"/>
        </a:p>
      </dgm:t>
    </dgm:pt>
    <dgm:pt modelId="{032DD8F0-331D-4423-93AF-8F9BAC00EFCA}" type="sibTrans" cxnId="{ABC59C74-59B3-45A2-8DC4-2FC157601AA2}">
      <dgm:prSet/>
      <dgm:spPr>
        <a:ln>
          <a:noFill/>
        </a:ln>
      </dgm:spPr>
      <dgm:t>
        <a:bodyPr/>
        <a:lstStyle/>
        <a:p>
          <a:endParaRPr lang="ru-RU" sz="1800"/>
        </a:p>
      </dgm:t>
    </dgm:pt>
    <dgm:pt modelId="{7F990DDA-C38A-404D-B00E-96BB4805500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Учащиеся учатся просто и чётко излагать свои мысли, используя образные средства языка, в качестве приводимых примеров включать социальный опыт; вступать в контакт с партнером и собеседником, регулировать громкость и скорость речевого высказывания, удерживать внимание собеседника посредством риторических вопросов</a:t>
          </a:r>
          <a:endParaRPr lang="ru-RU" sz="160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180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1800"/>
        </a:p>
      </dgm:t>
    </dgm:pt>
    <dgm:pt modelId="{0233FC2B-4DC1-44BB-8C26-06E4B60500D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Отрабатываются умения коммуникативного сотрудничества учащихся: поддерживать беседу; вести конструктивный диалог, дебаты; работать в паре, группе; строить и вести дискуссию; участвовать в защите проектных работ, различных конкурсах .</a:t>
          </a:r>
          <a:endParaRPr lang="ru-RU" sz="1600" dirty="0"/>
        </a:p>
      </dgm:t>
    </dgm:pt>
    <dgm:pt modelId="{0D2732EB-E7A9-4B94-93E5-A36B7347FB53}" type="parTrans" cxnId="{B5B428C0-B3D6-4DC6-98E4-1193D6DC2EE2}">
      <dgm:prSet/>
      <dgm:spPr/>
      <dgm:t>
        <a:bodyPr/>
        <a:lstStyle/>
        <a:p>
          <a:endParaRPr lang="ru-RU" sz="1800"/>
        </a:p>
      </dgm:t>
    </dgm:pt>
    <dgm:pt modelId="{CF9B44E5-521D-4A7B-AACF-FEE1A7C98490}" type="sibTrans" cxnId="{B5B428C0-B3D6-4DC6-98E4-1193D6DC2EE2}">
      <dgm:prSet/>
      <dgm:spPr/>
      <dgm:t>
        <a:bodyPr/>
        <a:lstStyle/>
        <a:p>
          <a:endParaRPr lang="ru-RU" sz="1800"/>
        </a:p>
      </dgm:t>
    </dgm:pt>
    <dgm:pt modelId="{05EC4536-5210-4A4D-BA5F-F8517260BE6A}" type="pres">
      <dgm:prSet presAssocID="{D527C144-6B1E-433A-97A0-2C0FDDA533C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DFC128D-E6CD-4765-9715-F1217AF3F703}" type="pres">
      <dgm:prSet presAssocID="{30721838-7965-4593-A5E7-A1E42937A201}" presName="composite" presStyleCnt="0"/>
      <dgm:spPr/>
    </dgm:pt>
    <dgm:pt modelId="{1207AA96-E5A6-4049-AB5C-7CD9903E8E6E}" type="pres">
      <dgm:prSet presAssocID="{30721838-7965-4593-A5E7-A1E42937A201}" presName="LShape" presStyleLbl="alignNode1" presStyleIdx="0" presStyleCnt="5" custScaleX="136548" custScaleY="134906" custLinFactNeighborX="530" custLinFactNeighborY="-1148"/>
      <dgm:spPr/>
    </dgm:pt>
    <dgm:pt modelId="{636B5C3E-6CD4-468B-A95A-36178BFB2FA4}" type="pres">
      <dgm:prSet presAssocID="{30721838-7965-4593-A5E7-A1E42937A201}" presName="ParentText" presStyleLbl="revTx" presStyleIdx="0" presStyleCnt="3" custScaleX="146241" custLinFactNeighborY="-13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B3FFA-1C9D-4F44-BE63-67C985B5253E}" type="pres">
      <dgm:prSet presAssocID="{30721838-7965-4593-A5E7-A1E42937A201}" presName="Triangle" presStyleLbl="alignNode1" presStyleIdx="1" presStyleCnt="5"/>
      <dgm:spPr/>
    </dgm:pt>
    <dgm:pt modelId="{BA1A4768-4C1D-4ED0-A0E2-67B9E130B88C}" type="pres">
      <dgm:prSet presAssocID="{032DD8F0-331D-4423-93AF-8F9BAC00EFCA}" presName="sibTrans" presStyleCnt="0"/>
      <dgm:spPr/>
    </dgm:pt>
    <dgm:pt modelId="{13E5C0F4-0461-448C-9B75-A5ED20ED8D06}" type="pres">
      <dgm:prSet presAssocID="{032DD8F0-331D-4423-93AF-8F9BAC00EFCA}" presName="space" presStyleCnt="0"/>
      <dgm:spPr/>
    </dgm:pt>
    <dgm:pt modelId="{1B0C8BC8-F944-4E56-B159-D99F6D916B93}" type="pres">
      <dgm:prSet presAssocID="{7F990DDA-C38A-404D-B00E-96BB48055005}" presName="composite" presStyleCnt="0"/>
      <dgm:spPr/>
    </dgm:pt>
    <dgm:pt modelId="{5FDFCA5F-91AE-41B8-9E6E-FDDE02E15249}" type="pres">
      <dgm:prSet presAssocID="{7F990DDA-C38A-404D-B00E-96BB48055005}" presName="LShape" presStyleLbl="alignNode1" presStyleIdx="2" presStyleCnt="5" custScaleX="137317" custScaleY="129750"/>
      <dgm:spPr/>
    </dgm:pt>
    <dgm:pt modelId="{0635AE0D-A1C4-441D-8CC4-9085EFFC0621}" type="pres">
      <dgm:prSet presAssocID="{7F990DDA-C38A-404D-B00E-96BB48055005}" presName="ParentText" presStyleLbl="revTx" presStyleIdx="1" presStyleCnt="3" custScaleX="147583" custScaleY="121387" custLinFactNeighborX="6299" custLinFactNeighborY="3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EBF73-BECE-46DB-95EC-7089B02CFC19}" type="pres">
      <dgm:prSet presAssocID="{7F990DDA-C38A-404D-B00E-96BB48055005}" presName="Triangle" presStyleLbl="alignNode1" presStyleIdx="3" presStyleCnt="5"/>
      <dgm:spPr/>
    </dgm:pt>
    <dgm:pt modelId="{3E34840D-7F74-4A0C-85F6-CFB7FF75D429}" type="pres">
      <dgm:prSet presAssocID="{25FB241D-8057-4396-9AD3-BAAC2DF22557}" presName="sibTrans" presStyleCnt="0"/>
      <dgm:spPr/>
    </dgm:pt>
    <dgm:pt modelId="{5E2A86C7-049A-4BB8-BD78-3F62B9E43308}" type="pres">
      <dgm:prSet presAssocID="{25FB241D-8057-4396-9AD3-BAAC2DF22557}" presName="space" presStyleCnt="0"/>
      <dgm:spPr/>
    </dgm:pt>
    <dgm:pt modelId="{069F1D50-6565-4464-B4F7-7D72B02CC9EB}" type="pres">
      <dgm:prSet presAssocID="{0233FC2B-4DC1-44BB-8C26-06E4B60500D3}" presName="composite" presStyleCnt="0"/>
      <dgm:spPr/>
    </dgm:pt>
    <dgm:pt modelId="{038EBACC-586E-462D-A517-2553FA073F32}" type="pres">
      <dgm:prSet presAssocID="{0233FC2B-4DC1-44BB-8C26-06E4B60500D3}" presName="LShape" presStyleLbl="alignNode1" presStyleIdx="4" presStyleCnt="5" custScaleX="116540" custScaleY="103231"/>
      <dgm:spPr/>
    </dgm:pt>
    <dgm:pt modelId="{D1328248-F9CC-472C-8BD7-8F572F36303F}" type="pres">
      <dgm:prSet presAssocID="{0233FC2B-4DC1-44BB-8C26-06E4B60500D3}" presName="ParentText" presStyleLbl="revTx" presStyleIdx="2" presStyleCnt="3" custScaleX="121081" custLinFactNeighborY="-3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80797-CDF6-4FD2-876B-3EBDB9FE80D5}" type="presOf" srcId="{D527C144-6B1E-433A-97A0-2C0FDDA533CB}" destId="{05EC4536-5210-4A4D-BA5F-F8517260BE6A}" srcOrd="0" destOrd="0" presId="urn:microsoft.com/office/officeart/2009/3/layout/StepUpProcess"/>
    <dgm:cxn modelId="{AE16FEEA-D2CD-412F-942D-096CCEB11705}" type="presOf" srcId="{0233FC2B-4DC1-44BB-8C26-06E4B60500D3}" destId="{D1328248-F9CC-472C-8BD7-8F572F36303F}" srcOrd="0" destOrd="0" presId="urn:microsoft.com/office/officeart/2009/3/layout/StepUpProcess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B5B428C0-B3D6-4DC6-98E4-1193D6DC2EE2}" srcId="{D527C144-6B1E-433A-97A0-2C0FDDA533CB}" destId="{0233FC2B-4DC1-44BB-8C26-06E4B60500D3}" srcOrd="2" destOrd="0" parTransId="{0D2732EB-E7A9-4B94-93E5-A36B7347FB53}" sibTransId="{CF9B44E5-521D-4A7B-AACF-FEE1A7C98490}"/>
    <dgm:cxn modelId="{742A83A0-EA82-431C-859F-B403AB4A99FC}" type="presOf" srcId="{30721838-7965-4593-A5E7-A1E42937A201}" destId="{636B5C3E-6CD4-468B-A95A-36178BFB2FA4}" srcOrd="0" destOrd="0" presId="urn:microsoft.com/office/officeart/2009/3/layout/StepUpProcess"/>
    <dgm:cxn modelId="{82346107-2524-4BA3-9FB9-FB71010B3ACE}" srcId="{D527C144-6B1E-433A-97A0-2C0FDDA533CB}" destId="{7F990DDA-C38A-404D-B00E-96BB48055005}" srcOrd="1" destOrd="0" parTransId="{3BCC72F9-6609-4987-AC0A-BA93A61C0A36}" sibTransId="{25FB241D-8057-4396-9AD3-BAAC2DF22557}"/>
    <dgm:cxn modelId="{C2DD7FA4-0C8A-486E-8673-4793828C527B}" type="presOf" srcId="{7F990DDA-C38A-404D-B00E-96BB48055005}" destId="{0635AE0D-A1C4-441D-8CC4-9085EFFC0621}" srcOrd="0" destOrd="0" presId="urn:microsoft.com/office/officeart/2009/3/layout/StepUpProcess"/>
    <dgm:cxn modelId="{2387F658-5612-4FE1-8FBE-6CA87431F67D}" type="presParOf" srcId="{05EC4536-5210-4A4D-BA5F-F8517260BE6A}" destId="{EDFC128D-E6CD-4765-9715-F1217AF3F703}" srcOrd="0" destOrd="0" presId="urn:microsoft.com/office/officeart/2009/3/layout/StepUpProcess"/>
    <dgm:cxn modelId="{F725797A-3ACF-467D-9EA7-7FDAE61FCDB0}" type="presParOf" srcId="{EDFC128D-E6CD-4765-9715-F1217AF3F703}" destId="{1207AA96-E5A6-4049-AB5C-7CD9903E8E6E}" srcOrd="0" destOrd="0" presId="urn:microsoft.com/office/officeart/2009/3/layout/StepUpProcess"/>
    <dgm:cxn modelId="{6948A62A-7DC5-4B59-A82C-634792F8084E}" type="presParOf" srcId="{EDFC128D-E6CD-4765-9715-F1217AF3F703}" destId="{636B5C3E-6CD4-468B-A95A-36178BFB2FA4}" srcOrd="1" destOrd="0" presId="urn:microsoft.com/office/officeart/2009/3/layout/StepUpProcess"/>
    <dgm:cxn modelId="{B1883B89-901D-41A2-BC81-D9E34EDE26CF}" type="presParOf" srcId="{EDFC128D-E6CD-4765-9715-F1217AF3F703}" destId="{A15B3FFA-1C9D-4F44-BE63-67C985B5253E}" srcOrd="2" destOrd="0" presId="urn:microsoft.com/office/officeart/2009/3/layout/StepUpProcess"/>
    <dgm:cxn modelId="{CF79EFD5-CBF7-49BC-B5CB-B80FBC0B19BD}" type="presParOf" srcId="{05EC4536-5210-4A4D-BA5F-F8517260BE6A}" destId="{BA1A4768-4C1D-4ED0-A0E2-67B9E130B88C}" srcOrd="1" destOrd="0" presId="urn:microsoft.com/office/officeart/2009/3/layout/StepUpProcess"/>
    <dgm:cxn modelId="{FBB922D9-090A-411D-AF23-D76E084AC9CB}" type="presParOf" srcId="{BA1A4768-4C1D-4ED0-A0E2-67B9E130B88C}" destId="{13E5C0F4-0461-448C-9B75-A5ED20ED8D06}" srcOrd="0" destOrd="0" presId="urn:microsoft.com/office/officeart/2009/3/layout/StepUpProcess"/>
    <dgm:cxn modelId="{EA559F9A-E777-4422-97BA-CE5A03FCB07C}" type="presParOf" srcId="{05EC4536-5210-4A4D-BA5F-F8517260BE6A}" destId="{1B0C8BC8-F944-4E56-B159-D99F6D916B93}" srcOrd="2" destOrd="0" presId="urn:microsoft.com/office/officeart/2009/3/layout/StepUpProcess"/>
    <dgm:cxn modelId="{A999BEF1-6040-4093-AAD6-A11161C99645}" type="presParOf" srcId="{1B0C8BC8-F944-4E56-B159-D99F6D916B93}" destId="{5FDFCA5F-91AE-41B8-9E6E-FDDE02E15249}" srcOrd="0" destOrd="0" presId="urn:microsoft.com/office/officeart/2009/3/layout/StepUpProcess"/>
    <dgm:cxn modelId="{A4F6211D-A56C-49E1-9D31-C98F634A3D21}" type="presParOf" srcId="{1B0C8BC8-F944-4E56-B159-D99F6D916B93}" destId="{0635AE0D-A1C4-441D-8CC4-9085EFFC0621}" srcOrd="1" destOrd="0" presId="urn:microsoft.com/office/officeart/2009/3/layout/StepUpProcess"/>
    <dgm:cxn modelId="{B217E59F-CE05-4934-8270-78EE23EE61D0}" type="presParOf" srcId="{1B0C8BC8-F944-4E56-B159-D99F6D916B93}" destId="{210EBF73-BECE-46DB-95EC-7089B02CFC19}" srcOrd="2" destOrd="0" presId="urn:microsoft.com/office/officeart/2009/3/layout/StepUpProcess"/>
    <dgm:cxn modelId="{8ACBBD33-90BF-4957-80C5-60BCBE362D1A}" type="presParOf" srcId="{05EC4536-5210-4A4D-BA5F-F8517260BE6A}" destId="{3E34840D-7F74-4A0C-85F6-CFB7FF75D429}" srcOrd="3" destOrd="0" presId="urn:microsoft.com/office/officeart/2009/3/layout/StepUpProcess"/>
    <dgm:cxn modelId="{93260D62-3E5B-4730-A580-0CAED6D9C8D7}" type="presParOf" srcId="{3E34840D-7F74-4A0C-85F6-CFB7FF75D429}" destId="{5E2A86C7-049A-4BB8-BD78-3F62B9E43308}" srcOrd="0" destOrd="0" presId="urn:microsoft.com/office/officeart/2009/3/layout/StepUpProcess"/>
    <dgm:cxn modelId="{0442FA4D-BF74-44F7-B9F7-3D3B0D025858}" type="presParOf" srcId="{05EC4536-5210-4A4D-BA5F-F8517260BE6A}" destId="{069F1D50-6565-4464-B4F7-7D72B02CC9EB}" srcOrd="4" destOrd="0" presId="urn:microsoft.com/office/officeart/2009/3/layout/StepUpProcess"/>
    <dgm:cxn modelId="{6CA59EE1-0E67-4899-AC9F-4A2E703B01F6}" type="presParOf" srcId="{069F1D50-6565-4464-B4F7-7D72B02CC9EB}" destId="{038EBACC-586E-462D-A517-2553FA073F32}" srcOrd="0" destOrd="0" presId="urn:microsoft.com/office/officeart/2009/3/layout/StepUpProcess"/>
    <dgm:cxn modelId="{76750548-939E-449E-8991-ED8E8E8F0B38}" type="presParOf" srcId="{069F1D50-6565-4464-B4F7-7D72B02CC9EB}" destId="{D1328248-F9CC-472C-8BD7-8F572F36303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7AA96-E5A6-4049-AB5C-7CD9903E8E6E}">
      <dsp:nvSpPr>
        <dsp:cNvPr id="0" name=""/>
        <dsp:cNvSpPr/>
      </dsp:nvSpPr>
      <dsp:spPr>
        <a:xfrm rot="5400000">
          <a:off x="748630" y="801736"/>
          <a:ext cx="2133566" cy="359341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6B5C3E-6CD4-468B-A95A-36178BFB2FA4}">
      <dsp:nvSpPr>
        <dsp:cNvPr id="0" name=""/>
        <dsp:cNvSpPr/>
      </dsp:nvSpPr>
      <dsp:spPr>
        <a:xfrm>
          <a:off x="197405" y="1809412"/>
          <a:ext cx="3474447" cy="208256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Деятельность педагога направлена на формирование готовности учащихся участвовать в урочном общении; умения давать полные ответы на вопросы, комментировать вопросы и ответы; делать сообщения; строить логичное и последовательное высказывание </a:t>
          </a:r>
          <a:endParaRPr lang="ru-RU" sz="1600" kern="1200" dirty="0"/>
        </a:p>
      </dsp:txBody>
      <dsp:txXfrm>
        <a:off x="197405" y="1809412"/>
        <a:ext cx="3474447" cy="2082560"/>
      </dsp:txXfrm>
    </dsp:sp>
    <dsp:sp modelId="{A15B3FFA-1C9D-4F44-BE63-67C985B5253E}">
      <dsp:nvSpPr>
        <dsp:cNvPr id="0" name=""/>
        <dsp:cNvSpPr/>
      </dsp:nvSpPr>
      <dsp:spPr>
        <a:xfrm>
          <a:off x="2674276" y="1107051"/>
          <a:ext cx="448271" cy="44827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DFCA5F-91AE-41B8-9E6E-FDDE02E15249}">
      <dsp:nvSpPr>
        <dsp:cNvPr id="0" name=""/>
        <dsp:cNvSpPr/>
      </dsp:nvSpPr>
      <dsp:spPr>
        <a:xfrm rot="5400000">
          <a:off x="4724268" y="-132632"/>
          <a:ext cx="2052023" cy="361365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35AE0D-A1C4-441D-8CC4-9085EFFC0621}">
      <dsp:nvSpPr>
        <dsp:cNvPr id="0" name=""/>
        <dsp:cNvSpPr/>
      </dsp:nvSpPr>
      <dsp:spPr>
        <a:xfrm>
          <a:off x="4279930" y="992844"/>
          <a:ext cx="3506331" cy="2527957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Учащиеся учатся просто и чётко излагать свои мысли, используя образные средства языка, в качестве приводимых примеров включать социальный опыт; вступать в контакт с партнером и собеседником, регулировать громкость и скорость речевого высказывания, удерживать внимание собеседника посредством риторических вопросов</a:t>
          </a:r>
          <a:endParaRPr lang="ru-RU" sz="1600" kern="1200" dirty="0"/>
        </a:p>
      </dsp:txBody>
      <dsp:txXfrm>
        <a:off x="4279930" y="992844"/>
        <a:ext cx="3506331" cy="2527957"/>
      </dsp:txXfrm>
    </dsp:sp>
    <dsp:sp modelId="{210EBF73-BECE-46DB-95EC-7089B02CFC19}">
      <dsp:nvSpPr>
        <dsp:cNvPr id="0" name=""/>
        <dsp:cNvSpPr/>
      </dsp:nvSpPr>
      <dsp:spPr>
        <a:xfrm>
          <a:off x="6623089" y="164644"/>
          <a:ext cx="448271" cy="44827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8EBACC-586E-462D-A517-2553FA073F32}">
      <dsp:nvSpPr>
        <dsp:cNvPr id="0" name=""/>
        <dsp:cNvSpPr/>
      </dsp:nvSpPr>
      <dsp:spPr>
        <a:xfrm rot="5400000">
          <a:off x="8599279" y="-578955"/>
          <a:ext cx="1632619" cy="306688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328248-F9CC-472C-8BD7-8F572F36303F}">
      <dsp:nvSpPr>
        <dsp:cNvPr id="0" name=""/>
        <dsp:cNvSpPr/>
      </dsp:nvSpPr>
      <dsp:spPr>
        <a:xfrm>
          <a:off x="8110408" y="360030"/>
          <a:ext cx="2876686" cy="208256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Отрабатываются умения коммуникативного сотрудничества учащихся: поддерживать беседу; вести конструктивный диалог, дебаты; работать в паре, группе; строить и вести дискуссию; участвовать в защите проектных работ, различных конкурсах .</a:t>
          </a:r>
          <a:endParaRPr lang="ru-RU" sz="1600" kern="1200" dirty="0"/>
        </a:p>
      </dsp:txBody>
      <dsp:txXfrm>
        <a:off x="8110408" y="360030"/>
        <a:ext cx="2876686" cy="2082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0E606-82DA-4714-933E-B9F588950F8D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AB94-64BE-48DD-B70B-4D6733969277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410155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95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240811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902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579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5737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32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522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355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720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357298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920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222309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971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933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32525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74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263735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A1D140-B9FC-4F8A-B43E-F5B82F2B4D0E}" type="datetimeFigureOut">
              <a:rPr lang="be-BY" smtClean="0"/>
              <a:pPr/>
              <a:t>28.12.2018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93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оформление слайда буквами и цифра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69460">
            <a:off x="225965" y="2873460"/>
            <a:ext cx="3669621" cy="12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оформление слайда буквами и цифрам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073896"/>
            <a:ext cx="3452521" cy="188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7368" y="764704"/>
            <a:ext cx="11305256" cy="216217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Формирование коммуникативных учебных действий учащихся в </a:t>
            </a: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процессе обучения</a:t>
            </a:r>
            <a:r>
              <a:rPr lang="be-BY" sz="3200" dirty="0" smtClean="0">
                <a:solidFill>
                  <a:schemeClr val="bg1"/>
                </a:solidFill>
              </a:rPr>
              <a:t/>
            </a:r>
            <a:br>
              <a:rPr lang="be-BY" sz="3200" dirty="0" smtClean="0">
                <a:solidFill>
                  <a:schemeClr val="bg1"/>
                </a:solidFill>
              </a:rPr>
            </a:br>
            <a:endParaRPr lang="be-BY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4439817" y="2810076"/>
            <a:ext cx="2107792" cy="1063783"/>
          </a:xfrm>
          <a:custGeom>
            <a:avLst/>
            <a:gdLst>
              <a:gd name="connsiteX0" fmla="*/ 0 w 2304256"/>
              <a:gd name="connsiteY0" fmla="*/ 1080120 h 1080120"/>
              <a:gd name="connsiteX1" fmla="*/ 0 w 2304256"/>
              <a:gd name="connsiteY1" fmla="*/ 0 h 1080120"/>
              <a:gd name="connsiteX2" fmla="*/ 2304256 w 2304256"/>
              <a:gd name="connsiteY2" fmla="*/ 1080120 h 1080120"/>
              <a:gd name="connsiteX3" fmla="*/ 0 w 2304256"/>
              <a:gd name="connsiteY3" fmla="*/ 1080120 h 1080120"/>
              <a:gd name="connsiteX0" fmla="*/ 0 w 1632743"/>
              <a:gd name="connsiteY0" fmla="*/ 1080120 h 1080120"/>
              <a:gd name="connsiteX1" fmla="*/ 0 w 1632743"/>
              <a:gd name="connsiteY1" fmla="*/ 0 h 1080120"/>
              <a:gd name="connsiteX2" fmla="*/ 1632743 w 1632743"/>
              <a:gd name="connsiteY2" fmla="*/ 51420 h 1080120"/>
              <a:gd name="connsiteX3" fmla="*/ 0 w 1632743"/>
              <a:gd name="connsiteY3" fmla="*/ 1080120 h 1080120"/>
              <a:gd name="connsiteX0" fmla="*/ 0 w 1632743"/>
              <a:gd name="connsiteY0" fmla="*/ 1051545 h 1051545"/>
              <a:gd name="connsiteX1" fmla="*/ 1471613 w 1632743"/>
              <a:gd name="connsiteY1" fmla="*/ 0 h 1051545"/>
              <a:gd name="connsiteX2" fmla="*/ 1632743 w 1632743"/>
              <a:gd name="connsiteY2" fmla="*/ 22845 h 1051545"/>
              <a:gd name="connsiteX3" fmla="*/ 0 w 1632743"/>
              <a:gd name="connsiteY3" fmla="*/ 1051545 h 1051545"/>
              <a:gd name="connsiteX0" fmla="*/ 0 w 1471613"/>
              <a:gd name="connsiteY0" fmla="*/ 1051545 h 1051545"/>
              <a:gd name="connsiteX1" fmla="*/ 1471613 w 1471613"/>
              <a:gd name="connsiteY1" fmla="*/ 0 h 1051545"/>
              <a:gd name="connsiteX2" fmla="*/ 1361280 w 1471613"/>
              <a:gd name="connsiteY2" fmla="*/ 194295 h 1051545"/>
              <a:gd name="connsiteX3" fmla="*/ 0 w 1471613"/>
              <a:gd name="connsiteY3" fmla="*/ 1051545 h 1051545"/>
              <a:gd name="connsiteX0" fmla="*/ 0 w 1814513"/>
              <a:gd name="connsiteY0" fmla="*/ 1323008 h 1323008"/>
              <a:gd name="connsiteX1" fmla="*/ 1814513 w 1814513"/>
              <a:gd name="connsiteY1" fmla="*/ 0 h 1323008"/>
              <a:gd name="connsiteX2" fmla="*/ 1361280 w 1814513"/>
              <a:gd name="connsiteY2" fmla="*/ 465758 h 1323008"/>
              <a:gd name="connsiteX3" fmla="*/ 0 w 1814513"/>
              <a:gd name="connsiteY3" fmla="*/ 1323008 h 1323008"/>
              <a:gd name="connsiteX0" fmla="*/ 0 w 1967451"/>
              <a:gd name="connsiteY0" fmla="*/ 1339004 h 1339004"/>
              <a:gd name="connsiteX1" fmla="*/ 1814513 w 1967451"/>
              <a:gd name="connsiteY1" fmla="*/ 15996 h 1339004"/>
              <a:gd name="connsiteX2" fmla="*/ 1361280 w 1967451"/>
              <a:gd name="connsiteY2" fmla="*/ 481754 h 1339004"/>
              <a:gd name="connsiteX3" fmla="*/ 0 w 1967451"/>
              <a:gd name="connsiteY3" fmla="*/ 1339004 h 133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451" h="1339004">
                <a:moveTo>
                  <a:pt x="0" y="1339004"/>
                </a:moveTo>
                <a:lnTo>
                  <a:pt x="1814513" y="15996"/>
                </a:lnTo>
                <a:cubicBezTo>
                  <a:pt x="2292085" y="-85926"/>
                  <a:pt x="1512358" y="326501"/>
                  <a:pt x="1361280" y="481754"/>
                </a:cubicBezTo>
                <a:lnTo>
                  <a:pt x="0" y="1339004"/>
                </a:lnTo>
                <a:close/>
              </a:path>
            </a:pathLst>
          </a:cu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2"/>
          <p:cNvSpPr/>
          <p:nvPr/>
        </p:nvSpPr>
        <p:spPr>
          <a:xfrm rot="20573403">
            <a:off x="4383730" y="3204357"/>
            <a:ext cx="1967451" cy="1339004"/>
          </a:xfrm>
          <a:custGeom>
            <a:avLst/>
            <a:gdLst>
              <a:gd name="connsiteX0" fmla="*/ 0 w 2304256"/>
              <a:gd name="connsiteY0" fmla="*/ 1080120 h 1080120"/>
              <a:gd name="connsiteX1" fmla="*/ 0 w 2304256"/>
              <a:gd name="connsiteY1" fmla="*/ 0 h 1080120"/>
              <a:gd name="connsiteX2" fmla="*/ 2304256 w 2304256"/>
              <a:gd name="connsiteY2" fmla="*/ 1080120 h 1080120"/>
              <a:gd name="connsiteX3" fmla="*/ 0 w 2304256"/>
              <a:gd name="connsiteY3" fmla="*/ 1080120 h 1080120"/>
              <a:gd name="connsiteX0" fmla="*/ 0 w 1632743"/>
              <a:gd name="connsiteY0" fmla="*/ 1080120 h 1080120"/>
              <a:gd name="connsiteX1" fmla="*/ 0 w 1632743"/>
              <a:gd name="connsiteY1" fmla="*/ 0 h 1080120"/>
              <a:gd name="connsiteX2" fmla="*/ 1632743 w 1632743"/>
              <a:gd name="connsiteY2" fmla="*/ 51420 h 1080120"/>
              <a:gd name="connsiteX3" fmla="*/ 0 w 1632743"/>
              <a:gd name="connsiteY3" fmla="*/ 1080120 h 1080120"/>
              <a:gd name="connsiteX0" fmla="*/ 0 w 1632743"/>
              <a:gd name="connsiteY0" fmla="*/ 1051545 h 1051545"/>
              <a:gd name="connsiteX1" fmla="*/ 1471613 w 1632743"/>
              <a:gd name="connsiteY1" fmla="*/ 0 h 1051545"/>
              <a:gd name="connsiteX2" fmla="*/ 1632743 w 1632743"/>
              <a:gd name="connsiteY2" fmla="*/ 22845 h 1051545"/>
              <a:gd name="connsiteX3" fmla="*/ 0 w 1632743"/>
              <a:gd name="connsiteY3" fmla="*/ 1051545 h 1051545"/>
              <a:gd name="connsiteX0" fmla="*/ 0 w 1471613"/>
              <a:gd name="connsiteY0" fmla="*/ 1051545 h 1051545"/>
              <a:gd name="connsiteX1" fmla="*/ 1471613 w 1471613"/>
              <a:gd name="connsiteY1" fmla="*/ 0 h 1051545"/>
              <a:gd name="connsiteX2" fmla="*/ 1361280 w 1471613"/>
              <a:gd name="connsiteY2" fmla="*/ 194295 h 1051545"/>
              <a:gd name="connsiteX3" fmla="*/ 0 w 1471613"/>
              <a:gd name="connsiteY3" fmla="*/ 1051545 h 1051545"/>
              <a:gd name="connsiteX0" fmla="*/ 0 w 1814513"/>
              <a:gd name="connsiteY0" fmla="*/ 1323008 h 1323008"/>
              <a:gd name="connsiteX1" fmla="*/ 1814513 w 1814513"/>
              <a:gd name="connsiteY1" fmla="*/ 0 h 1323008"/>
              <a:gd name="connsiteX2" fmla="*/ 1361280 w 1814513"/>
              <a:gd name="connsiteY2" fmla="*/ 465758 h 1323008"/>
              <a:gd name="connsiteX3" fmla="*/ 0 w 1814513"/>
              <a:gd name="connsiteY3" fmla="*/ 1323008 h 1323008"/>
              <a:gd name="connsiteX0" fmla="*/ 0 w 1967451"/>
              <a:gd name="connsiteY0" fmla="*/ 1339004 h 1339004"/>
              <a:gd name="connsiteX1" fmla="*/ 1814513 w 1967451"/>
              <a:gd name="connsiteY1" fmla="*/ 15996 h 1339004"/>
              <a:gd name="connsiteX2" fmla="*/ 1361280 w 1967451"/>
              <a:gd name="connsiteY2" fmla="*/ 481754 h 1339004"/>
              <a:gd name="connsiteX3" fmla="*/ 0 w 1967451"/>
              <a:gd name="connsiteY3" fmla="*/ 1339004 h 133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451" h="1339004">
                <a:moveTo>
                  <a:pt x="0" y="1339004"/>
                </a:moveTo>
                <a:lnTo>
                  <a:pt x="1814513" y="15996"/>
                </a:lnTo>
                <a:cubicBezTo>
                  <a:pt x="2292085" y="-85926"/>
                  <a:pt x="1512358" y="326501"/>
                  <a:pt x="1361280" y="481754"/>
                </a:cubicBezTo>
                <a:lnTo>
                  <a:pt x="0" y="1339004"/>
                </a:lnTo>
                <a:close/>
              </a:path>
            </a:pathLst>
          </a:cu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оформление слайда буквами и цифрам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6360" y="4040977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3712" y="2799674"/>
            <a:ext cx="5184576" cy="300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55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Состав </a:t>
            </a:r>
            <a:r>
              <a:rPr lang="ru-RU" sz="3200" dirty="0">
                <a:solidFill>
                  <a:srgbClr val="AF2121"/>
                </a:solidFill>
                <a:latin typeface="Garamond" pitchFamily="18" charset="0"/>
              </a:rPr>
              <a:t>коммуникативных действий, которые должны освоить учащиеся на протяжении периода школьного обучения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946276" y="2398895"/>
            <a:ext cx="7742012" cy="319034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1"/>
                </a:solidFill>
              </a:rPr>
              <a:t> 4. </a:t>
            </a:r>
            <a:r>
              <a:rPr lang="ru-RU" sz="2000" b="1" dirty="0" smtClean="0">
                <a:solidFill>
                  <a:schemeClr val="tx1"/>
                </a:solidFill>
              </a:rPr>
              <a:t>Работа </a:t>
            </a:r>
            <a:r>
              <a:rPr lang="ru-RU" sz="2000" b="1" dirty="0">
                <a:solidFill>
                  <a:schemeClr val="tx1"/>
                </a:solidFill>
              </a:rPr>
              <a:t>в группе (включая ситуации учебного сотрудничества и проектные формы работы)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67608" y="3284984"/>
            <a:ext cx="7920880" cy="259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- умение устанавливать </a:t>
            </a:r>
            <a:r>
              <a:rPr lang="ru-RU" dirty="0"/>
              <a:t>рабочие отношения, эффективно сотрудничать и способствовать продуктивной кооперации;</a:t>
            </a:r>
          </a:p>
          <a:p>
            <a:pPr lvl="0"/>
            <a:r>
              <a:rPr lang="ru-RU" dirty="0" smtClean="0"/>
              <a:t>- интегрироваться </a:t>
            </a:r>
            <a:r>
              <a:rPr lang="ru-RU" dirty="0"/>
              <a:t>в группу сверстников и строить продуктивное взаимодействие со сверстниками и взрослыми;</a:t>
            </a:r>
          </a:p>
          <a:p>
            <a:pPr lvl="0"/>
            <a:r>
              <a:rPr lang="ru-RU" dirty="0" smtClean="0"/>
              <a:t>- обеспечивать </a:t>
            </a:r>
            <a:r>
              <a:rPr lang="ru-RU" dirty="0"/>
              <a:t>бесконфликтную совместную работу в группе;</a:t>
            </a:r>
          </a:p>
          <a:p>
            <a:pPr lvl="0"/>
            <a:r>
              <a:rPr lang="ru-RU" dirty="0" smtClean="0"/>
              <a:t>- переводить </a:t>
            </a:r>
            <a:r>
              <a:rPr lang="ru-RU" dirty="0"/>
              <a:t>конфликтную ситуацию в логический план и разрешать её как задачу через анализ её условий.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150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Состав </a:t>
            </a:r>
            <a:r>
              <a:rPr lang="ru-RU" sz="3200" dirty="0">
                <a:solidFill>
                  <a:srgbClr val="AF2121"/>
                </a:solidFill>
                <a:latin typeface="Garamond" pitchFamily="18" charset="0"/>
              </a:rPr>
              <a:t>коммуникативных действий, которые должны освоить учащиеся на протяжении периода школьного обучения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946276" y="2398895"/>
            <a:ext cx="7742012" cy="319034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5</a:t>
            </a:r>
            <a:r>
              <a:rPr lang="ru-RU" sz="2000" b="1" dirty="0">
                <a:solidFill>
                  <a:schemeClr val="tx1"/>
                </a:solidFill>
              </a:rPr>
              <a:t>. Следование морально-этическим и психологическим принципам общения и сотрудничества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95600" y="3212976"/>
            <a:ext cx="7920000" cy="259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- уважительное </a:t>
            </a:r>
            <a:r>
              <a:rPr lang="ru-RU" dirty="0"/>
              <a:t>отношение к партнёрам, внимание к личности другого человека;</a:t>
            </a:r>
          </a:p>
          <a:p>
            <a:pPr lvl="0"/>
            <a:r>
              <a:rPr lang="ru-RU" dirty="0" smtClean="0"/>
              <a:t>- адекватное </a:t>
            </a:r>
            <a:r>
              <a:rPr lang="ru-RU" dirty="0"/>
              <a:t>межличностное восприятие;</a:t>
            </a:r>
          </a:p>
          <a:p>
            <a:pPr lvl="0"/>
            <a:r>
              <a:rPr lang="ru-RU" dirty="0" smtClean="0"/>
              <a:t>- готовность </a:t>
            </a:r>
            <a:r>
              <a:rPr lang="ru-RU" dirty="0"/>
              <a:t>адекватно реагировать на нужды других, в частности, оказывать помощь и эмоциональную поддержку партнёрам в процессе достижения общей цели совместной деятельности;</a:t>
            </a:r>
          </a:p>
          <a:p>
            <a:pPr lvl="0"/>
            <a:r>
              <a:rPr lang="ru-RU" dirty="0" smtClean="0"/>
              <a:t>- стремление </a:t>
            </a:r>
            <a:r>
              <a:rPr lang="ru-RU" dirty="0"/>
              <a:t>устанавливать доверительные отношения и </a:t>
            </a:r>
            <a:r>
              <a:rPr lang="ru-RU" dirty="0" smtClean="0"/>
              <a:t>находить взаимопонимание</a:t>
            </a:r>
            <a:r>
              <a:rPr lang="ru-RU" dirty="0"/>
              <a:t>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649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Состав </a:t>
            </a:r>
            <a:r>
              <a:rPr lang="ru-RU" sz="3200" dirty="0">
                <a:solidFill>
                  <a:srgbClr val="AF2121"/>
                </a:solidFill>
                <a:latin typeface="Garamond" pitchFamily="18" charset="0"/>
              </a:rPr>
              <a:t>коммуникативных действий, которые должны освоить учащиеся на протяжении периода школьного обучения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946276" y="2398895"/>
            <a:ext cx="7742012" cy="319034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1"/>
                </a:solidFill>
              </a:rPr>
              <a:t> 6. </a:t>
            </a:r>
            <a:r>
              <a:rPr lang="ru-RU" sz="2000" b="1" dirty="0" smtClean="0">
                <a:solidFill>
                  <a:schemeClr val="tx1"/>
                </a:solidFill>
              </a:rPr>
              <a:t>Речевые </a:t>
            </a:r>
            <a:r>
              <a:rPr lang="ru-RU" sz="2000" b="1" dirty="0">
                <a:solidFill>
                  <a:schemeClr val="tx1"/>
                </a:solidFill>
              </a:rPr>
              <a:t>действия как средства регуляции собственной </a:t>
            </a:r>
            <a:r>
              <a:rPr lang="ru-RU" sz="2000" b="1" dirty="0" smtClean="0">
                <a:solidFill>
                  <a:schemeClr val="tx1"/>
                </a:solidFill>
              </a:rPr>
              <a:t>деятельности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83632" y="3431848"/>
            <a:ext cx="6840760" cy="23762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- использование </a:t>
            </a:r>
            <a:r>
              <a:rPr lang="ru-RU" dirty="0"/>
              <a:t>адекватных языковых средств для отображения в форме речевых высказываний своих чувств, мыслей, побуждений и иных составляющих внутреннего мира;</a:t>
            </a:r>
          </a:p>
          <a:p>
            <a:pPr lvl="0"/>
            <a:r>
              <a:rPr lang="ru-RU" dirty="0" smtClean="0"/>
              <a:t>- описание </a:t>
            </a:r>
            <a:r>
              <a:rPr lang="ru-RU" dirty="0"/>
              <a:t>и объяснение </a:t>
            </a:r>
            <a:r>
              <a:rPr lang="ru-RU" dirty="0" smtClean="0"/>
              <a:t>ученикам </a:t>
            </a:r>
            <a:r>
              <a:rPr lang="ru-RU" dirty="0"/>
              <a:t>содержания совершаемых действий в форме речевых значений.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744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Виды коммуникативных 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695400" y="1988840"/>
            <a:ext cx="2952328" cy="206020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1.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7448" y="2454384"/>
            <a:ext cx="3168000" cy="2314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Коммуникация как взаимодействие </a:t>
            </a:r>
            <a:r>
              <a:rPr lang="ru-RU" dirty="0"/>
              <a:t>(коммуникативные </a:t>
            </a:r>
            <a:r>
              <a:rPr lang="ru-RU" dirty="0" smtClean="0"/>
              <a:t>действия направлены </a:t>
            </a:r>
            <a:r>
              <a:rPr lang="ru-RU" dirty="0"/>
              <a:t>на </a:t>
            </a:r>
            <a:r>
              <a:rPr lang="ru-RU" dirty="0" smtClean="0"/>
              <a:t>учёт </a:t>
            </a:r>
            <a:r>
              <a:rPr lang="ru-RU" dirty="0"/>
              <a:t>позиции собеседника или партнера по деятельности)</a:t>
            </a: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4511824" y="2708920"/>
            <a:ext cx="2952328" cy="206020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3872" y="3174464"/>
            <a:ext cx="2844000" cy="2314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Коммуникация как кооперация </a:t>
            </a:r>
            <a:endParaRPr lang="ru-RU" b="1" dirty="0" smtClean="0"/>
          </a:p>
          <a:p>
            <a:r>
              <a:rPr lang="ru-RU" dirty="0" smtClean="0"/>
              <a:t>(</a:t>
            </a:r>
            <a:r>
              <a:rPr lang="ru-RU" dirty="0"/>
              <a:t>содержательное ядро – согласование усилий по достижению общей цели</a:t>
            </a:r>
            <a:r>
              <a:rPr lang="ru-RU" dirty="0" smtClean="0"/>
              <a:t>)</a:t>
            </a:r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8040216" y="3384770"/>
            <a:ext cx="2952328" cy="206020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3.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72264" y="3850314"/>
            <a:ext cx="2931412" cy="2314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Коммуникативно-речевые действия как средство передачи информации другим людям и становления рефлексии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482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Формирование коммуникативных учебных 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71464" y="1988840"/>
            <a:ext cx="3885012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</a:rPr>
              <a:t>Условия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7964" y="3068960"/>
            <a:ext cx="69422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апробирование </a:t>
            </a:r>
            <a:r>
              <a:rPr lang="ru-RU" sz="2000" dirty="0"/>
              <a:t>и внедрение </a:t>
            </a:r>
            <a:r>
              <a:rPr lang="ru-RU" sz="2000" dirty="0" smtClean="0"/>
              <a:t>инновационных </a:t>
            </a:r>
            <a:br>
              <a:rPr lang="ru-RU" sz="2000" dirty="0" smtClean="0"/>
            </a:br>
            <a:r>
              <a:rPr lang="ru-RU" sz="2000" dirty="0" smtClean="0"/>
              <a:t>технологий;</a:t>
            </a:r>
          </a:p>
          <a:p>
            <a:r>
              <a:rPr lang="ru-RU" sz="2000" dirty="0" smtClean="0"/>
              <a:t> - организация </a:t>
            </a:r>
            <a:r>
              <a:rPr lang="ru-RU" sz="2000" dirty="0"/>
              <a:t>образовательного </a:t>
            </a:r>
            <a:r>
              <a:rPr lang="ru-RU" sz="2000" dirty="0" smtClean="0"/>
              <a:t>процесса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использованием </a:t>
            </a:r>
            <a:r>
              <a:rPr lang="ru-RU" sz="2000" dirty="0" smtClean="0"/>
              <a:t>ИКТ;</a:t>
            </a:r>
          </a:p>
          <a:p>
            <a:r>
              <a:rPr lang="ru-RU" sz="2000" dirty="0" smtClean="0"/>
              <a:t>- отбор </a:t>
            </a:r>
            <a:r>
              <a:rPr lang="ru-RU" sz="2000" dirty="0"/>
              <a:t>содержания на уровне </a:t>
            </a:r>
            <a:r>
              <a:rPr lang="ru-RU" sz="2000" dirty="0" smtClean="0"/>
              <a:t>предмета; </a:t>
            </a:r>
          </a:p>
          <a:p>
            <a:r>
              <a:rPr lang="ru-RU" sz="2000" dirty="0" smtClean="0"/>
              <a:t>- содержание </a:t>
            </a:r>
            <a:r>
              <a:rPr lang="ru-RU" sz="2000" dirty="0"/>
              <a:t>учебного материала </a:t>
            </a:r>
            <a:r>
              <a:rPr lang="ru-RU" sz="2000" dirty="0" smtClean="0"/>
              <a:t>как источник </a:t>
            </a:r>
            <a:r>
              <a:rPr lang="ru-RU" sz="2000" dirty="0"/>
              <a:t>для самостоятельного поиска решения </a:t>
            </a:r>
            <a:r>
              <a:rPr lang="ru-RU" sz="2000" dirty="0" smtClean="0"/>
              <a:t>проблемы;</a:t>
            </a:r>
          </a:p>
          <a:p>
            <a:r>
              <a:rPr lang="ru-RU" sz="2000" dirty="0" smtClean="0"/>
              <a:t>- использование активных и интерактивных методов обучения;</a:t>
            </a:r>
          </a:p>
          <a:p>
            <a:r>
              <a:rPr lang="ru-RU" sz="2000" dirty="0" smtClean="0"/>
              <a:t>- коллективный способ обучения и работа в парах;</a:t>
            </a:r>
          </a:p>
          <a:p>
            <a:r>
              <a:rPr lang="ru-RU" sz="2000" dirty="0" smtClean="0"/>
              <a:t>- педагогическое сотрудничество.</a:t>
            </a: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9750" y="2132856"/>
            <a:ext cx="4355352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443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Формирование коммуникативных учебных 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71464" y="1988840"/>
            <a:ext cx="3885012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</a:rPr>
              <a:t>Методы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7964" y="3073707"/>
            <a:ext cx="53580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Методы</a:t>
            </a:r>
            <a:r>
              <a:rPr lang="ru-RU" sz="2000" b="1" dirty="0"/>
              <a:t>, ориентированные на устную коммуникацию: </a:t>
            </a:r>
            <a:endParaRPr lang="ru-RU" sz="2000" dirty="0"/>
          </a:p>
          <a:p>
            <a:pPr lvl="0"/>
            <a:r>
              <a:rPr lang="ru-RU" sz="2000" dirty="0" smtClean="0"/>
              <a:t>- все </a:t>
            </a:r>
            <a:r>
              <a:rPr lang="ru-RU" sz="2000" dirty="0"/>
              <a:t>виды пересказа - монологическая речь;</a:t>
            </a:r>
          </a:p>
          <a:p>
            <a:pPr lvl="0"/>
            <a:r>
              <a:rPr lang="ru-RU" sz="2000" dirty="0" smtClean="0"/>
              <a:t>- все </a:t>
            </a:r>
            <a:r>
              <a:rPr lang="ru-RU" sz="2000" dirty="0"/>
              <a:t>формы учебного диалога; </a:t>
            </a:r>
          </a:p>
          <a:p>
            <a:pPr lvl="0"/>
            <a:r>
              <a:rPr lang="ru-RU" sz="2000" dirty="0" smtClean="0"/>
              <a:t>- доклады </a:t>
            </a:r>
            <a:r>
              <a:rPr lang="ru-RU" sz="2000" dirty="0"/>
              <a:t>и сообщения;</a:t>
            </a:r>
          </a:p>
          <a:p>
            <a:pPr lvl="0"/>
            <a:r>
              <a:rPr lang="ru-RU" sz="2000" dirty="0" smtClean="0"/>
              <a:t>- ролевые </a:t>
            </a:r>
            <a:r>
              <a:rPr lang="ru-RU" sz="2000" dirty="0"/>
              <a:t>и деловые игры;</a:t>
            </a:r>
          </a:p>
          <a:p>
            <a:pPr lvl="0"/>
            <a:r>
              <a:rPr lang="ru-RU" sz="2000" dirty="0" smtClean="0"/>
              <a:t>- учебные </a:t>
            </a:r>
            <a:r>
              <a:rPr lang="ru-RU" sz="2000" dirty="0"/>
              <a:t>исследования и учебные проекты, требующие проведения </a:t>
            </a:r>
            <a:r>
              <a:rPr lang="ru-RU" sz="2000" dirty="0" smtClean="0"/>
              <a:t>опросов.</a:t>
            </a:r>
            <a:endParaRPr lang="ru-RU" sz="2000" dirty="0"/>
          </a:p>
        </p:txBody>
      </p:sp>
      <p:pic>
        <p:nvPicPr>
          <p:cNvPr id="7170" name="Picture 2" descr="Картинки по запросу Communication in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133176"/>
            <a:ext cx="449999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090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Формирование коммуникативных учебных 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71464" y="1988840"/>
            <a:ext cx="3885012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</a:rPr>
              <a:t>Методы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7964" y="3073707"/>
            <a:ext cx="53580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Методы</a:t>
            </a:r>
            <a:r>
              <a:rPr lang="ru-RU" sz="2000" b="1" dirty="0"/>
              <a:t>, ориентированные на письменную коммуникацию:</a:t>
            </a:r>
            <a:endParaRPr lang="ru-RU" sz="2000" dirty="0"/>
          </a:p>
          <a:p>
            <a:pPr lvl="0"/>
            <a:r>
              <a:rPr lang="ru-RU" sz="2000" dirty="0" smtClean="0"/>
              <a:t>- сочинения </a:t>
            </a:r>
            <a:r>
              <a:rPr lang="ru-RU" sz="2000" dirty="0"/>
              <a:t>и </a:t>
            </a:r>
            <a:r>
              <a:rPr lang="ru-RU" sz="2000" dirty="0" smtClean="0"/>
              <a:t>изложения, </a:t>
            </a:r>
            <a:r>
              <a:rPr lang="ru-RU" sz="2000" dirty="0"/>
              <a:t>написание эссе;</a:t>
            </a:r>
          </a:p>
          <a:p>
            <a:pPr lvl="0"/>
            <a:r>
              <a:rPr lang="ru-RU" sz="2000" dirty="0" smtClean="0"/>
              <a:t>- подготовка </a:t>
            </a:r>
            <a:r>
              <a:rPr lang="ru-RU" sz="2000" dirty="0"/>
              <a:t>заметок и статей в СМИ; </a:t>
            </a:r>
          </a:p>
          <a:p>
            <a:pPr lvl="0"/>
            <a:r>
              <a:rPr lang="ru-RU" sz="2000" dirty="0" smtClean="0"/>
              <a:t>- телекоммуникационные </a:t>
            </a:r>
            <a:r>
              <a:rPr lang="ru-RU" sz="2000" dirty="0"/>
              <a:t>тексты, сообщения.</a:t>
            </a:r>
          </a:p>
        </p:txBody>
      </p:sp>
      <p:pic>
        <p:nvPicPr>
          <p:cNvPr id="6" name="Picture 2" descr="Картинки по запросу Communication in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133176"/>
            <a:ext cx="449999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665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Методы формирования коммуникативных учебных 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71464" y="1988840"/>
            <a:ext cx="3885012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tx1"/>
                </a:solidFill>
              </a:rPr>
              <a:t>М</a:t>
            </a:r>
            <a:r>
              <a:rPr lang="ru-RU" sz="3200" b="1" dirty="0" smtClean="0">
                <a:solidFill>
                  <a:schemeClr val="tx1"/>
                </a:solidFill>
              </a:rPr>
              <a:t>онолог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15480" y="3212974"/>
            <a:ext cx="43282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Характерные черты:</a:t>
            </a:r>
            <a:endParaRPr lang="ru-RU" sz="2000" b="1" dirty="0"/>
          </a:p>
          <a:p>
            <a:pPr lvl="0"/>
            <a:r>
              <a:rPr lang="ru-RU" sz="2000" dirty="0" smtClean="0"/>
              <a:t>- целенаправленность;</a:t>
            </a:r>
            <a:endParaRPr lang="ru-RU" sz="2000" dirty="0"/>
          </a:p>
          <a:p>
            <a:pPr lvl="0"/>
            <a:r>
              <a:rPr lang="ru-RU" sz="2000" dirty="0" smtClean="0"/>
              <a:t>- непрерывность;</a:t>
            </a:r>
            <a:endParaRPr lang="ru-RU" sz="2000" dirty="0"/>
          </a:p>
          <a:p>
            <a:pPr lvl="0"/>
            <a:r>
              <a:rPr lang="ru-RU" sz="2000" dirty="0" smtClean="0"/>
              <a:t>- логичность;</a:t>
            </a:r>
            <a:endParaRPr lang="ru-RU" sz="2000" dirty="0"/>
          </a:p>
          <a:p>
            <a:pPr lvl="0"/>
            <a:r>
              <a:rPr lang="ru-RU" sz="2000" dirty="0" smtClean="0"/>
              <a:t>- смысловая законченность;</a:t>
            </a:r>
            <a:endParaRPr lang="ru-RU" sz="2000" dirty="0"/>
          </a:p>
          <a:p>
            <a:pPr lvl="0"/>
            <a:r>
              <a:rPr lang="ru-RU" sz="2000" dirty="0" smtClean="0"/>
              <a:t>- самостоятельность;</a:t>
            </a:r>
            <a:endParaRPr lang="ru-RU" sz="2000" dirty="0"/>
          </a:p>
          <a:p>
            <a:pPr lvl="0"/>
            <a:r>
              <a:rPr lang="ru-RU" sz="2000" dirty="0" smtClean="0"/>
              <a:t>- выразительность</a:t>
            </a:r>
            <a:r>
              <a:rPr lang="ru-RU" sz="2000" dirty="0"/>
              <a:t>.</a:t>
            </a:r>
          </a:p>
        </p:txBody>
      </p:sp>
      <p:pic>
        <p:nvPicPr>
          <p:cNvPr id="10244" name="Picture 4" descr="Картинки по запросу public speak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10" r="13143"/>
          <a:stretch/>
        </p:blipFill>
        <p:spPr bwMode="auto">
          <a:xfrm>
            <a:off x="6570873" y="2169168"/>
            <a:ext cx="4493679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171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Методы формирования коммуникативных учебных 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71464" y="1988840"/>
            <a:ext cx="3885012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tx1"/>
                </a:solidFill>
              </a:rPr>
              <a:t>М</a:t>
            </a:r>
            <a:r>
              <a:rPr lang="ru-RU" sz="3200" b="1" dirty="0" smtClean="0">
                <a:solidFill>
                  <a:schemeClr val="tx1"/>
                </a:solidFill>
              </a:rPr>
              <a:t>онолог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27039" y="3142517"/>
            <a:ext cx="2160240" cy="2016224"/>
            <a:chOff x="1199456" y="3284985"/>
            <a:chExt cx="2160240" cy="2016224"/>
          </a:xfrm>
        </p:grpSpPr>
        <p:sp>
          <p:nvSpPr>
            <p:cNvPr id="6" name="Овал 5"/>
            <p:cNvSpPr/>
            <p:nvPr/>
          </p:nvSpPr>
          <p:spPr>
            <a:xfrm>
              <a:off x="1199456" y="3284985"/>
              <a:ext cx="2160240" cy="2016224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3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3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496" y="3489840"/>
              <a:ext cx="1543992" cy="16065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3029405" y="3187444"/>
            <a:ext cx="2700000" cy="54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сделать </a:t>
            </a:r>
            <a:r>
              <a:rPr lang="ru-RU" sz="2000" dirty="0"/>
              <a:t>анализ услышанного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39699" y="4141580"/>
            <a:ext cx="2520000" cy="54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исправить  недочёты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15003" y="5109321"/>
            <a:ext cx="3600400" cy="61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оказать </a:t>
            </a:r>
            <a:r>
              <a:rPr lang="ru-RU" sz="2000" dirty="0"/>
              <a:t>помощь в выборе правильных слов и терминов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9264054" y="2251340"/>
            <a:ext cx="2160240" cy="2016224"/>
            <a:chOff x="6744072" y="2150888"/>
            <a:chExt cx="2160240" cy="2016224"/>
          </a:xfrm>
        </p:grpSpPr>
        <p:sp>
          <p:nvSpPr>
            <p:cNvPr id="14" name="Овал 13"/>
            <p:cNvSpPr/>
            <p:nvPr/>
          </p:nvSpPr>
          <p:spPr>
            <a:xfrm>
              <a:off x="6744072" y="2150888"/>
              <a:ext cx="2160240" cy="20162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0095" y="2329985"/>
              <a:ext cx="1800201" cy="17201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Скругленный прямоугольник 17"/>
          <p:cNvSpPr/>
          <p:nvPr/>
        </p:nvSpPr>
        <p:spPr>
          <a:xfrm>
            <a:off x="6276020" y="2354907"/>
            <a:ext cx="2988034" cy="540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г</a:t>
            </a:r>
            <a:r>
              <a:rPr lang="ru-RU" sz="2000" dirty="0" smtClean="0"/>
              <a:t>рамотность </a:t>
            </a:r>
            <a:r>
              <a:rPr lang="ru-RU" sz="2000" dirty="0"/>
              <a:t>(научность</a:t>
            </a:r>
            <a:r>
              <a:rPr lang="ru-RU" sz="2000" dirty="0" smtClean="0"/>
              <a:t>) речи</a:t>
            </a:r>
            <a:endParaRPr lang="ru-RU" sz="2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71766" y="3262089"/>
            <a:ext cx="2592288" cy="540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ясность, точность</a:t>
            </a:r>
            <a:r>
              <a:rPr lang="ru-RU" sz="2000" dirty="0"/>
              <a:t>, чистота речи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32104" y="4376393"/>
            <a:ext cx="3348073" cy="540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в</a:t>
            </a:r>
            <a:r>
              <a:rPr lang="ru-RU" sz="2000" dirty="0" smtClean="0"/>
              <a:t>ыразительность </a:t>
            </a:r>
            <a:r>
              <a:rPr lang="ru-RU" sz="2000" dirty="0"/>
              <a:t>и богатство языка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999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Методы формирования коммуникативных учебных 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71464" y="1988840"/>
            <a:ext cx="3885012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</a:rPr>
              <a:t>Диалог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431" y="2132856"/>
            <a:ext cx="51961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Характерные черты:</a:t>
            </a:r>
            <a:endParaRPr lang="ru-RU" sz="2000" b="1" dirty="0"/>
          </a:p>
          <a:p>
            <a:r>
              <a:rPr lang="ru-RU" sz="2000" b="1" i="1" dirty="0" smtClean="0"/>
              <a:t>Реактивность </a:t>
            </a:r>
            <a:r>
              <a:rPr lang="ru-RU" sz="2000" dirty="0"/>
              <a:t>- умение спонтанно реагировать на реплики </a:t>
            </a:r>
            <a:r>
              <a:rPr lang="ru-RU" sz="2000" dirty="0" smtClean="0"/>
              <a:t>партнёра</a:t>
            </a:r>
            <a:r>
              <a:rPr lang="ru-RU" sz="2000" dirty="0"/>
              <a:t>, умение реализовывать речевые функции с помощью различных языковых и речевых средств. </a:t>
            </a:r>
            <a:endParaRPr lang="ru-RU" sz="2000" dirty="0" smtClean="0"/>
          </a:p>
          <a:p>
            <a:r>
              <a:rPr lang="ru-RU" sz="2000" b="1" i="1" dirty="0" smtClean="0"/>
              <a:t>Ситуативность</a:t>
            </a:r>
            <a:r>
              <a:rPr lang="ru-RU" sz="2000" b="1" i="1" dirty="0"/>
              <a:t>. </a:t>
            </a:r>
            <a:r>
              <a:rPr lang="ru-RU" sz="2000" dirty="0"/>
              <a:t>Речь не бывает вне </a:t>
            </a:r>
            <a:r>
              <a:rPr lang="ru-RU" sz="2000" dirty="0" smtClean="0"/>
              <a:t>ситуации, именно </a:t>
            </a:r>
            <a:r>
              <a:rPr lang="ru-RU" sz="2000" dirty="0"/>
              <a:t>ситуация определяет мотив говорения, который, в свою очередь, является источником порождения речи. Ситуативность составляет суть и предопределяет логику </a:t>
            </a:r>
            <a:r>
              <a:rPr lang="ru-RU" sz="2000" dirty="0" smtClean="0"/>
              <a:t>формы </a:t>
            </a:r>
            <a:r>
              <a:rPr lang="ru-RU" sz="2000" dirty="0"/>
              <a:t>общения. </a:t>
            </a:r>
          </a:p>
        </p:txBody>
      </p:sp>
      <p:pic>
        <p:nvPicPr>
          <p:cNvPr id="12292" name="Picture 4" descr="Картинки по запросу english language teach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18" b="21036"/>
          <a:stretch/>
        </p:blipFill>
        <p:spPr bwMode="auto">
          <a:xfrm flipH="1">
            <a:off x="1415480" y="3140968"/>
            <a:ext cx="3537565" cy="244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237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4"/>
          <p:cNvSpPr/>
          <p:nvPr/>
        </p:nvSpPr>
        <p:spPr>
          <a:xfrm>
            <a:off x="5033337" y="2924944"/>
            <a:ext cx="2125326" cy="2125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b="1" kern="1200" dirty="0">
              <a:solidFill>
                <a:srgbClr val="AF212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51472" y="1484784"/>
            <a:ext cx="4476776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aramond" pitchFamily="18" charset="0"/>
              </a:rPr>
              <a:t>Ключевые компетенции, </a:t>
            </a:r>
            <a:br>
              <a:rPr lang="ru-RU" sz="2000" b="1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Garamond" pitchFamily="18" charset="0"/>
              </a:rPr>
              <a:t>принятые Советом Европы в </a:t>
            </a:r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</a:rPr>
              <a:t>1996 г.</a:t>
            </a:r>
            <a:endParaRPr lang="ru-RU" sz="20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39415" y="3699575"/>
            <a:ext cx="1944217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Социальные</a:t>
            </a:r>
            <a:endParaRPr lang="ru-RU" sz="2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83632" y="4419655"/>
            <a:ext cx="2052000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Поликультурные</a:t>
            </a:r>
            <a:endParaRPr lang="ru-RU" sz="20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43872" y="3717032"/>
            <a:ext cx="2448272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</a:rPr>
              <a:t>Коммуникативные</a:t>
            </a:r>
            <a:endParaRPr lang="ru-RU" sz="20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48128" y="4419655"/>
            <a:ext cx="2088000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Технологические</a:t>
            </a:r>
            <a:endParaRPr lang="ru-RU" sz="20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36360" y="3699575"/>
            <a:ext cx="1944217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Когнитивные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11624" y="2924944"/>
            <a:ext cx="1224136" cy="63061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935760" y="3091699"/>
            <a:ext cx="936106" cy="118394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096000" y="3091699"/>
            <a:ext cx="0" cy="51996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248128" y="3051503"/>
            <a:ext cx="1008112" cy="122413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124504" y="3031405"/>
            <a:ext cx="1211624" cy="580256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380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Методы формирования коммуникативных учебных 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67408" y="1988840"/>
            <a:ext cx="4968552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Работа с текстом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1871" y="3429000"/>
            <a:ext cx="50594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 работе с текстом дети </a:t>
            </a:r>
            <a:r>
              <a:rPr lang="ru-RU" sz="2000" dirty="0" smtClean="0"/>
              <a:t>учатся:</a:t>
            </a:r>
          </a:p>
          <a:p>
            <a:r>
              <a:rPr lang="ru-RU" sz="2000" dirty="0" smtClean="0"/>
              <a:t>- сравнивать;</a:t>
            </a:r>
          </a:p>
          <a:p>
            <a:r>
              <a:rPr lang="ru-RU" sz="2000" dirty="0" smtClean="0"/>
              <a:t>- логически мыслить;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овладевают богатством точной и выразительной устной и письменной речи. 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155" y="2132856"/>
            <a:ext cx="4633516" cy="318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388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Методы формирования коммуникативных учебных 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67408" y="1988840"/>
            <a:ext cx="4968552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/>
              <a:t>Совместная деятельность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2537" y="2996952"/>
            <a:ext cx="5059447" cy="293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Компоненты парной работы: </a:t>
            </a:r>
          </a:p>
          <a:p>
            <a:r>
              <a:rPr lang="ru-RU" sz="2000" dirty="0" smtClean="0"/>
              <a:t>- предварительная </a:t>
            </a:r>
            <a:r>
              <a:rPr lang="ru-RU" sz="2000" dirty="0"/>
              <a:t>подготовка учащихся к выполнению </a:t>
            </a:r>
            <a:r>
              <a:rPr lang="ru-RU" sz="2000" dirty="0" smtClean="0"/>
              <a:t>задания:</a:t>
            </a:r>
          </a:p>
          <a:p>
            <a:r>
              <a:rPr lang="ru-RU" sz="2000" dirty="0" smtClean="0"/>
              <a:t>- обсуждение </a:t>
            </a:r>
            <a:r>
              <a:rPr lang="ru-RU" sz="2000" dirty="0"/>
              <a:t>и составление плана выполнения учебного задания в </a:t>
            </a:r>
            <a:r>
              <a:rPr lang="ru-RU" sz="2000" dirty="0" smtClean="0"/>
              <a:t>паре;</a:t>
            </a:r>
            <a:endParaRPr lang="ru-RU" sz="2000" dirty="0"/>
          </a:p>
          <a:p>
            <a:r>
              <a:rPr lang="ru-RU" sz="2000" dirty="0" smtClean="0"/>
              <a:t>- работа </a:t>
            </a:r>
            <a:r>
              <a:rPr lang="ru-RU" sz="2000" dirty="0"/>
              <a:t>по выполнению </a:t>
            </a:r>
            <a:r>
              <a:rPr lang="ru-RU" sz="2000" dirty="0" smtClean="0"/>
              <a:t>задания;</a:t>
            </a:r>
            <a:endParaRPr lang="ru-RU" sz="2000" dirty="0"/>
          </a:p>
          <a:p>
            <a:r>
              <a:rPr lang="ru-RU" sz="2000" dirty="0" smtClean="0"/>
              <a:t>- взаимная </a:t>
            </a:r>
            <a:r>
              <a:rPr lang="ru-RU" sz="2000" dirty="0"/>
              <a:t>проверка и контроль за выполнением задания в </a:t>
            </a:r>
            <a:r>
              <a:rPr lang="ru-RU" sz="2000" dirty="0" smtClean="0"/>
              <a:t>паре;</a:t>
            </a:r>
            <a:endParaRPr lang="ru-RU" sz="2000" dirty="0"/>
          </a:p>
          <a:p>
            <a:r>
              <a:rPr lang="ru-RU" sz="2000" dirty="0" smtClean="0"/>
              <a:t>- общая </a:t>
            </a:r>
            <a:r>
              <a:rPr lang="ru-RU" sz="2000" dirty="0"/>
              <a:t>дискуссия.</a:t>
            </a:r>
          </a:p>
        </p:txBody>
      </p:sp>
      <p:pic>
        <p:nvPicPr>
          <p:cNvPr id="14341" name="Picture 5" descr="Картинки по запросу Dialogue between childr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157" y="2204864"/>
            <a:ext cx="450839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856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Методы формирования коммуникативных учебных 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1384" y="1833991"/>
            <a:ext cx="4968552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Игровые методы и приёмы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00143" y="2433114"/>
            <a:ext cx="59196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Коммуникативные действия, формируемые в ходе игры:</a:t>
            </a:r>
            <a:endParaRPr lang="ru-RU" sz="2000" b="1" dirty="0"/>
          </a:p>
          <a:p>
            <a:pPr lvl="0"/>
            <a:r>
              <a:rPr lang="ru-RU" sz="2000" dirty="0" smtClean="0"/>
              <a:t>- умение </a:t>
            </a:r>
            <a:r>
              <a:rPr lang="ru-RU" sz="2000" dirty="0"/>
              <a:t>распознавать эмоции других и владеть своими чувствами;</a:t>
            </a:r>
          </a:p>
          <a:p>
            <a:pPr lvl="0"/>
            <a:r>
              <a:rPr lang="ru-RU" sz="2000" dirty="0" smtClean="0"/>
              <a:t>- позитивное </a:t>
            </a:r>
            <a:r>
              <a:rPr lang="ru-RU" sz="2000" dirty="0"/>
              <a:t>отношение к другим людям, даже если они «совсем другие»;</a:t>
            </a:r>
          </a:p>
          <a:p>
            <a:pPr lvl="0"/>
            <a:r>
              <a:rPr lang="ru-RU" sz="2000" dirty="0" smtClean="0"/>
              <a:t>- умение сопереживать</a:t>
            </a:r>
            <a:r>
              <a:rPr lang="ru-RU" sz="2000" dirty="0"/>
              <a:t> </a:t>
            </a:r>
            <a:r>
              <a:rPr lang="ru-RU" sz="2000" dirty="0" smtClean="0"/>
              <a:t>(радоваться </a:t>
            </a:r>
            <a:r>
              <a:rPr lang="ru-RU" sz="2000" dirty="0"/>
              <a:t>чужим радостям и огорчаться из-за чужих </a:t>
            </a:r>
            <a:r>
              <a:rPr lang="ru-RU" sz="2000" dirty="0" smtClean="0"/>
              <a:t>огорчений);</a:t>
            </a:r>
            <a:endParaRPr lang="ru-RU" sz="2000" dirty="0"/>
          </a:p>
          <a:p>
            <a:pPr lvl="0"/>
            <a:r>
              <a:rPr lang="ru-RU" sz="2000" dirty="0" smtClean="0"/>
              <a:t>- умение </a:t>
            </a:r>
            <a:r>
              <a:rPr lang="ru-RU" sz="2000" dirty="0"/>
              <a:t>выражать свои потребности и чувства с помощью вербальных и невербальных средств;</a:t>
            </a:r>
          </a:p>
          <a:p>
            <a:pPr lvl="0"/>
            <a:r>
              <a:rPr lang="ru-RU" sz="2000" dirty="0" smtClean="0"/>
              <a:t>- умение </a:t>
            </a:r>
            <a:r>
              <a:rPr lang="ru-RU" sz="2000" dirty="0"/>
              <a:t>взаимодействовать и сотрудничать;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- умение </a:t>
            </a:r>
            <a:r>
              <a:rPr lang="ru-RU" sz="2000" dirty="0"/>
              <a:t>оценивать себя и своих товарищей.</a:t>
            </a:r>
          </a:p>
        </p:txBody>
      </p:sp>
      <p:pic>
        <p:nvPicPr>
          <p:cNvPr id="14343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137" y="3140968"/>
            <a:ext cx="3587552" cy="26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54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Методы формирования коммуникативных учебных 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3352" y="1833991"/>
            <a:ext cx="6408712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/>
              <a:t>Информационно-коммуникационные технологии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9416" y="3072348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</a:t>
            </a:r>
            <a:r>
              <a:rPr lang="ru-RU" sz="2000" b="1" dirty="0" smtClean="0"/>
              <a:t>иды деятельности:</a:t>
            </a:r>
            <a:endParaRPr lang="ru-RU" sz="2000" dirty="0"/>
          </a:p>
          <a:p>
            <a:r>
              <a:rPr lang="ru-RU" sz="2000" dirty="0" smtClean="0"/>
              <a:t>- обмен </a:t>
            </a:r>
            <a:r>
              <a:rPr lang="ru-RU" sz="2000" dirty="0"/>
              <a:t>гипермедиа </a:t>
            </a:r>
            <a:r>
              <a:rPr lang="ru-RU" sz="2000" dirty="0" smtClean="0"/>
              <a:t>сообщениями;</a:t>
            </a:r>
          </a:p>
          <a:p>
            <a:r>
              <a:rPr lang="ru-RU" sz="2000" dirty="0" smtClean="0"/>
              <a:t>- выступление </a:t>
            </a:r>
            <a:r>
              <a:rPr lang="ru-RU" sz="2000" dirty="0"/>
              <a:t>с аудиовизуальной поддержкой;</a:t>
            </a:r>
          </a:p>
          <a:p>
            <a:pPr lvl="0"/>
            <a:r>
              <a:rPr lang="ru-RU" sz="2000" dirty="0" smtClean="0"/>
              <a:t>- фиксация </a:t>
            </a:r>
            <a:r>
              <a:rPr lang="ru-RU" sz="2000" dirty="0"/>
              <a:t>хода коллективной и личной коммуникации;</a:t>
            </a:r>
          </a:p>
          <a:p>
            <a:pPr lvl="0"/>
            <a:r>
              <a:rPr lang="ru-RU" sz="2000" dirty="0" smtClean="0"/>
              <a:t>- общение </a:t>
            </a:r>
            <a:r>
              <a:rPr lang="ru-RU" sz="2000" dirty="0"/>
              <a:t>в цифровой среде: электронная почта, чат, видеоконференция, форум.</a:t>
            </a:r>
          </a:p>
          <a:p>
            <a:pPr lvl="0"/>
            <a:endParaRPr lang="ru-RU" sz="2000" dirty="0"/>
          </a:p>
        </p:txBody>
      </p:sp>
      <p:pic>
        <p:nvPicPr>
          <p:cNvPr id="16390" name="Picture 6" descr="Картинки по запросу информационные технологии в образован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6080" y="2348880"/>
            <a:ext cx="4139041" cy="30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327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Этапы развития </a:t>
            </a:r>
            <a:r>
              <a:rPr lang="ru-RU" sz="3200" dirty="0">
                <a:solidFill>
                  <a:srgbClr val="AF2121"/>
                </a:solidFill>
                <a:latin typeface="Garamond" pitchFamily="18" charset="0"/>
              </a:rPr>
              <a:t>коммуникации </a:t>
            </a:r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учащихся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474528671"/>
              </p:ext>
            </p:extLst>
          </p:nvPr>
        </p:nvGraphicFramePr>
        <p:xfrm>
          <a:off x="576755" y="1916832"/>
          <a:ext cx="10991853" cy="430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Картинки по запросу урок 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14"/>
          <a:stretch/>
        </p:blipFill>
        <p:spPr bwMode="auto">
          <a:xfrm rot="20954003" flipH="1">
            <a:off x="1686275" y="2108944"/>
            <a:ext cx="1984755" cy="15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урок 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508"/>
          <a:stretch/>
        </p:blipFill>
        <p:spPr bwMode="auto">
          <a:xfrm>
            <a:off x="7608168" y="1484784"/>
            <a:ext cx="936104" cy="17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90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5B3FFA-1C9D-4F44-BE63-67C985B52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graphicEl>
                                              <a:dgm id="{A15B3FFA-1C9D-4F44-BE63-67C985B52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07AA96-E5A6-4049-AB5C-7CD9903E8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graphicEl>
                                              <a:dgm id="{1207AA96-E5A6-4049-AB5C-7CD9903E8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6B5C3E-6CD4-468B-A95A-36178BFB2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>
                                            <p:graphicEl>
                                              <a:dgm id="{636B5C3E-6CD4-468B-A95A-36178BFB2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0EBF73-BECE-46DB-95EC-7089B02CF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graphicEl>
                                              <a:dgm id="{210EBF73-BECE-46DB-95EC-7089B02CF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FCA5F-91AE-41B8-9E6E-FDDE02E15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graphicEl>
                                              <a:dgm id="{5FDFCA5F-91AE-41B8-9E6E-FDDE02E15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35AE0D-A1C4-441D-8CC4-9085EFFC0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>
                                            <p:graphicEl>
                                              <a:dgm id="{0635AE0D-A1C4-441D-8CC4-9085EFFC0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8EBACC-586E-462D-A517-2553FA073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>
                                            <p:graphicEl>
                                              <a:dgm id="{038EBACC-586E-462D-A517-2553FA073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28248-F9CC-472C-8BD7-8F572F363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>
                                            <p:graphicEl>
                                              <a:dgm id="{D1328248-F9CC-472C-8BD7-8F572F363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9327">
            <a:off x="2762323" y="948871"/>
            <a:ext cx="6667354" cy="51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21139327">
            <a:off x="3182695" y="1862561"/>
            <a:ext cx="5826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ходе овладения коммуникативной компетентностью повышается уровень </a:t>
            </a:r>
            <a:r>
              <a:rPr lang="ru-RU" sz="2000" dirty="0" err="1"/>
              <a:t>общеучебных</a:t>
            </a:r>
            <a:r>
              <a:rPr lang="ru-RU" sz="2000" dirty="0"/>
              <a:t> коммуникативных умений, что проявляется в ответах учеников по различным школьным предметам, в том числе и на экзаменах; умении слушать, извлекать информацию из учебных текстов, продуцировать устные и письменные жанры информационного </a:t>
            </a:r>
            <a:r>
              <a:rPr lang="ru-RU" sz="2000" dirty="0" smtClean="0"/>
              <a:t>характера.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 rot="21179533">
            <a:off x="3499717" y="44495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(Т</a:t>
            </a:r>
            <a:r>
              <a:rPr lang="ru-RU" sz="1400" dirty="0"/>
              <a:t>. А. </a:t>
            </a:r>
            <a:r>
              <a:rPr lang="ru-RU" sz="1400" dirty="0" err="1"/>
              <a:t>Ладыженская</a:t>
            </a:r>
            <a:r>
              <a:rPr lang="ru-RU" sz="1400" dirty="0"/>
              <a:t> «Риторика и обновление школьного образования»)</a:t>
            </a:r>
          </a:p>
        </p:txBody>
      </p:sp>
    </p:spTree>
    <p:extLst>
      <p:ext uri="{BB962C8B-B14F-4D97-AF65-F5344CB8AC3E}">
        <p14:creationId xmlns:p14="http://schemas.microsoft.com/office/powerpoint/2010/main" xmlns="" val="262172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Критерии </a:t>
            </a:r>
            <a:r>
              <a:rPr lang="ru-RU" sz="3200" dirty="0" err="1">
                <a:solidFill>
                  <a:srgbClr val="AF2121"/>
                </a:solidFill>
                <a:latin typeface="Garamond" pitchFamily="18" charset="0"/>
              </a:rPr>
              <a:t>сформированности</a:t>
            </a:r>
            <a:r>
              <a:rPr lang="ru-RU" sz="3200" dirty="0">
                <a:solidFill>
                  <a:srgbClr val="AF2121"/>
                </a:solidFill>
                <a:latin typeface="Garamond" pitchFamily="18" charset="0"/>
              </a:rPr>
              <a:t> у </a:t>
            </a:r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учащихся коммуникативных </a:t>
            </a:r>
            <a:r>
              <a:rPr lang="ru-RU" sz="3200" dirty="0">
                <a:solidFill>
                  <a:srgbClr val="AF2121"/>
                </a:solidFill>
                <a:latin typeface="Garamond" pitchFamily="18" charset="0"/>
              </a:rPr>
              <a:t>учебных </a:t>
            </a:r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695400" y="1988840"/>
            <a:ext cx="2952328" cy="206020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1.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7448" y="2454384"/>
            <a:ext cx="3168000" cy="2314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Умение переводить информацию из одной знаковой системы в </a:t>
            </a:r>
            <a:r>
              <a:rPr lang="ru-RU" dirty="0" smtClean="0"/>
              <a:t>другую, </a:t>
            </a:r>
            <a:r>
              <a:rPr lang="ru-RU" dirty="0"/>
              <a:t>выбирать знаковые системы адекватно познавательной и коммуникативной ситуации. </a:t>
            </a: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4511824" y="2708920"/>
            <a:ext cx="2952328" cy="206020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43872" y="3174464"/>
            <a:ext cx="2844000" cy="2314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Умение развернуто обосновывать суждения, давать определения, приводить </a:t>
            </a:r>
            <a:r>
              <a:rPr lang="ru-RU" dirty="0" smtClean="0"/>
              <a:t>доказательства, </a:t>
            </a:r>
            <a:r>
              <a:rPr lang="ru-RU" dirty="0"/>
              <a:t>объяснять изученные положения на самостоятельно подобранных </a:t>
            </a:r>
            <a:r>
              <a:rPr lang="ru-RU" dirty="0" smtClean="0"/>
              <a:t>примерах.</a:t>
            </a:r>
            <a:endParaRPr lang="ru-RU" dirty="0"/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8040216" y="3384770"/>
            <a:ext cx="2952328" cy="206020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3.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72264" y="3850314"/>
            <a:ext cx="2931412" cy="2314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Умение адекватно воспринимать устную речь и способность передавать содержание прослушанного текста в сжатом или развернутом виде в соответствии с целью учебного задания.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420954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Критерии </a:t>
            </a:r>
            <a:r>
              <a:rPr lang="ru-RU" sz="3200" dirty="0" err="1">
                <a:solidFill>
                  <a:srgbClr val="AF2121"/>
                </a:solidFill>
                <a:latin typeface="Garamond" pitchFamily="18" charset="0"/>
              </a:rPr>
              <a:t>сформированности</a:t>
            </a:r>
            <a:r>
              <a:rPr lang="ru-RU" sz="3200" dirty="0">
                <a:solidFill>
                  <a:srgbClr val="AF2121"/>
                </a:solidFill>
                <a:latin typeface="Garamond" pitchFamily="18" charset="0"/>
              </a:rPr>
              <a:t> у </a:t>
            </a:r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учащихся коммуникативных </a:t>
            </a:r>
            <a:r>
              <a:rPr lang="ru-RU" sz="3200" dirty="0">
                <a:solidFill>
                  <a:srgbClr val="AF2121"/>
                </a:solidFill>
                <a:latin typeface="Garamond" pitchFamily="18" charset="0"/>
              </a:rPr>
              <a:t>учебных </a:t>
            </a:r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659688" y="1916832"/>
            <a:ext cx="2520000" cy="205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4.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9416" y="2420888"/>
            <a:ext cx="2628000" cy="38164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Умение выбирать вид чтения в соответствии с поставленной </a:t>
            </a:r>
            <a:r>
              <a:rPr lang="ru-RU" dirty="0" smtClean="0"/>
              <a:t>целью, </a:t>
            </a:r>
            <a:r>
              <a:rPr lang="ru-RU" dirty="0"/>
              <a:t>свободно работать с текстами </a:t>
            </a:r>
            <a:r>
              <a:rPr lang="ru-RU" dirty="0" smtClean="0"/>
              <a:t>различных стилей</a:t>
            </a:r>
            <a:r>
              <a:rPr lang="ru-RU" dirty="0"/>
              <a:t>, понимать их специфику; адекватно воспринимать язык средств массовой информации, владеть навыками редактирования текста, создания собственного текста. </a:t>
            </a: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3647728" y="2547016"/>
            <a:ext cx="2340000" cy="205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5.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27456" y="3030448"/>
            <a:ext cx="2340000" cy="21267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Осознанное беглое чтение текстов различных стилей и жанров, проведение информационно-смыслового анализа </a:t>
            </a:r>
            <a:r>
              <a:rPr lang="ru-RU" dirty="0" smtClean="0"/>
              <a:t>текста.</a:t>
            </a:r>
            <a:endParaRPr lang="ru-RU" dirty="0"/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6384032" y="3168974"/>
            <a:ext cx="2340000" cy="205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6.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00056" y="3694794"/>
            <a:ext cx="2340000" cy="1750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Владение монологической и диалогической </a:t>
            </a:r>
            <a:r>
              <a:rPr lang="ru-RU" dirty="0" smtClean="0"/>
              <a:t>речью.</a:t>
            </a:r>
            <a:endParaRPr lang="ru-RU" dirty="0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9120336" y="3796697"/>
            <a:ext cx="2268000" cy="20085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7.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00104" y="4279503"/>
            <a:ext cx="2304256" cy="20298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Владение основными видами публичных </a:t>
            </a:r>
            <a:r>
              <a:rPr lang="ru-RU" dirty="0" smtClean="0"/>
              <a:t>выступлений, </a:t>
            </a:r>
            <a:r>
              <a:rPr lang="ru-RU" dirty="0"/>
              <a:t>следование этическим нормам и правилам ведения </a:t>
            </a:r>
            <a:r>
              <a:rPr lang="ru-RU" dirty="0" smtClean="0"/>
              <a:t>диалога.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78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Критерии </a:t>
            </a:r>
            <a:r>
              <a:rPr lang="ru-RU" sz="3200" dirty="0" err="1">
                <a:solidFill>
                  <a:srgbClr val="AF2121"/>
                </a:solidFill>
                <a:latin typeface="Garamond" pitchFamily="18" charset="0"/>
              </a:rPr>
              <a:t>сформированности</a:t>
            </a:r>
            <a:r>
              <a:rPr lang="ru-RU" sz="3200" dirty="0">
                <a:solidFill>
                  <a:srgbClr val="AF2121"/>
                </a:solidFill>
                <a:latin typeface="Garamond" pitchFamily="18" charset="0"/>
              </a:rPr>
              <a:t> у </a:t>
            </a:r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учащихся коммуникативных </a:t>
            </a:r>
            <a:r>
              <a:rPr lang="ru-RU" sz="3200" dirty="0">
                <a:solidFill>
                  <a:srgbClr val="AF2121"/>
                </a:solidFill>
                <a:latin typeface="Garamond" pitchFamily="18" charset="0"/>
              </a:rPr>
              <a:t>учебных </a:t>
            </a:r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действий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911424" y="1988840"/>
            <a:ext cx="2952328" cy="206020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8.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3472" y="2454384"/>
            <a:ext cx="3312368" cy="37109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Умение вступать в речевое общение, участвовать в </a:t>
            </a:r>
            <a:r>
              <a:rPr lang="ru-RU" dirty="0" smtClean="0"/>
              <a:t>диалоге; </a:t>
            </a:r>
            <a:r>
              <a:rPr lang="ru-RU" dirty="0"/>
              <a:t>создавать письменные высказывания, адекватно передающие прослушанную и прочитанную информацию с заданной степенью </a:t>
            </a:r>
            <a:r>
              <a:rPr lang="ru-RU" dirty="0" smtClean="0"/>
              <a:t>свернутости; </a:t>
            </a:r>
            <a:r>
              <a:rPr lang="ru-RU" dirty="0"/>
              <a:t>составлять план, тезисы; приводить примеры, подбирать аргументы, формулировать выводы; отражать в устной или письменной форме результаты своей деятельности.</a:t>
            </a:r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4903991" y="2654262"/>
            <a:ext cx="2952328" cy="206020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9.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6039" y="3119806"/>
            <a:ext cx="3064218" cy="2314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Умение перефразировать </a:t>
            </a:r>
            <a:r>
              <a:rPr lang="ru-RU" dirty="0" smtClean="0"/>
              <a:t>мысль, </a:t>
            </a:r>
            <a:r>
              <a:rPr lang="ru-RU" dirty="0"/>
              <a:t>выбирать и использовать выразительные средства языка и знаковых систем </a:t>
            </a:r>
            <a:r>
              <a:rPr lang="ru-RU" dirty="0" smtClean="0"/>
              <a:t>в </a:t>
            </a:r>
            <a:r>
              <a:rPr lang="ru-RU" dirty="0"/>
              <a:t>соответствии с коммуникативной задачей, сферой и ситуацией </a:t>
            </a:r>
            <a:r>
              <a:rPr lang="ru-RU" dirty="0" smtClean="0"/>
              <a:t>общения. </a:t>
            </a:r>
            <a:endParaRPr lang="ru-RU" dirty="0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8616280" y="3415841"/>
            <a:ext cx="2520280" cy="200856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10.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68566" y="3919897"/>
            <a:ext cx="2600042" cy="20293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Использование </a:t>
            </a:r>
            <a:r>
              <a:rPr lang="ru-RU" dirty="0" smtClean="0"/>
              <a:t>различных </a:t>
            </a:r>
            <a:r>
              <a:rPr lang="ru-RU" dirty="0"/>
              <a:t>источников информации, включая энциклопедии, словари, Интернет-ресурсы и другие базы данных. </a:t>
            </a:r>
          </a:p>
        </p:txBody>
      </p:sp>
    </p:spTree>
    <p:extLst>
      <p:ext uri="{BB962C8B-B14F-4D97-AF65-F5344CB8AC3E}">
        <p14:creationId xmlns:p14="http://schemas.microsoft.com/office/powerpoint/2010/main" xmlns="" val="241860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07568" y="1052736"/>
            <a:ext cx="8352928" cy="4467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6200" y="3508282"/>
            <a:ext cx="2664296" cy="20266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9251" y="1318116"/>
            <a:ext cx="80872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Оптимальным подходом в осуществлении педагогического процесса, направленного на формирование коммуникативных учебных действий, является совместная образовательная деятельность его субъектов, педагога и учащихся, которая носит </a:t>
            </a:r>
            <a:r>
              <a:rPr lang="ru-RU" sz="2400" dirty="0" err="1">
                <a:solidFill>
                  <a:prstClr val="black"/>
                </a:solidFill>
              </a:rPr>
              <a:t>дискуссионно</a:t>
            </a:r>
            <a:r>
              <a:rPr lang="ru-RU" sz="2400" dirty="0">
                <a:solidFill>
                  <a:prstClr val="black"/>
                </a:solidFill>
              </a:rPr>
              <a:t>-эвристический характер, а также наличие обратной </a:t>
            </a:r>
            <a:r>
              <a:rPr lang="ru-RU" sz="2400" dirty="0" err="1">
                <a:solidFill>
                  <a:prstClr val="black"/>
                </a:solidFill>
              </a:rPr>
              <a:t>исследовательско</a:t>
            </a:r>
            <a:r>
              <a:rPr lang="ru-RU" sz="2400" dirty="0">
                <a:solidFill>
                  <a:prstClr val="black"/>
                </a:solidFill>
              </a:rPr>
              <a:t>-творческой связи. В современной науке такая деятельность определяется как педагогика сотворчества.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13172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7568" y="1416141"/>
            <a:ext cx="7848872" cy="4104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39616" y="250741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Компетенция</a:t>
            </a:r>
            <a:r>
              <a:rPr lang="ru-RU" sz="2400" dirty="0"/>
              <a:t> определяется как личностная способность человека решать определённые задачи, основанная на знаниях, опыте, ценностях, склонностях, которые приобретены благодаря учению. </a:t>
            </a:r>
          </a:p>
        </p:txBody>
      </p:sp>
      <p:pic>
        <p:nvPicPr>
          <p:cNvPr id="6" name="Picture 2" descr="Картинки по запросу оформление слайда буквами и цифр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219706"/>
            <a:ext cx="2808312" cy="230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799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9327">
            <a:off x="839416" y="994643"/>
            <a:ext cx="6392752" cy="49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21139327">
            <a:off x="1241521" y="1854793"/>
            <a:ext cx="5730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Коммуникативные универсальные учебные действия </a:t>
            </a:r>
            <a:r>
              <a:rPr lang="ru-RU" sz="2000" dirty="0"/>
              <a:t>обеспечивают социальную компетентность и </a:t>
            </a:r>
            <a:r>
              <a:rPr lang="ru-RU" sz="2000" dirty="0" smtClean="0"/>
              <a:t>учёт </a:t>
            </a:r>
            <a:r>
              <a:rPr lang="ru-RU" sz="2000" dirty="0"/>
              <a:t>позиции других людей, партнера по общению или деятельности, умение слушать и вступать в диалог; участвовать в коллективном обсуждении проблем; интегрироваться в группу сверстников и строить продуктивное взаимодействие и сотрудничество со сверстниками и взрослыми.</a:t>
            </a:r>
          </a:p>
          <a:p>
            <a:endParaRPr lang="ru-RU" sz="2000" dirty="0"/>
          </a:p>
        </p:txBody>
      </p:sp>
      <p:grpSp>
        <p:nvGrpSpPr>
          <p:cNvPr id="5" name="Группа 11"/>
          <p:cNvGrpSpPr/>
          <p:nvPr/>
        </p:nvGrpSpPr>
        <p:grpSpPr>
          <a:xfrm rot="1316639">
            <a:off x="9971538" y="1230213"/>
            <a:ext cx="1683959" cy="2333839"/>
            <a:chOff x="8525819" y="3042769"/>
            <a:chExt cx="1683959" cy="2333839"/>
          </a:xfrm>
        </p:grpSpPr>
        <p:grpSp>
          <p:nvGrpSpPr>
            <p:cNvPr id="6" name="Группа 5"/>
            <p:cNvGrpSpPr/>
            <p:nvPr/>
          </p:nvGrpSpPr>
          <p:grpSpPr>
            <a:xfrm rot="20229324">
              <a:off x="8525822" y="3067684"/>
              <a:ext cx="1683960" cy="2308923"/>
              <a:chOff x="6744072" y="3717032"/>
              <a:chExt cx="1749846" cy="2612598"/>
            </a:xfrm>
          </p:grpSpPr>
          <p:pic>
            <p:nvPicPr>
              <p:cNvPr id="8" name="Picture 6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370" b="10351"/>
              <a:stretch/>
            </p:blipFill>
            <p:spPr bwMode="auto">
              <a:xfrm>
                <a:off x="7104112" y="3717032"/>
                <a:ext cx="1389806" cy="249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441"/>
              <a:stretch/>
            </p:blipFill>
            <p:spPr bwMode="auto">
              <a:xfrm>
                <a:off x="6744072" y="3717032"/>
                <a:ext cx="1749846" cy="2612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289" t="5400" b="51308"/>
            <a:stretch/>
          </p:blipFill>
          <p:spPr bwMode="auto">
            <a:xfrm rot="20220622">
              <a:off x="8685928" y="3042769"/>
              <a:ext cx="1278048" cy="11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41"/>
          <a:stretch/>
        </p:blipFill>
        <p:spPr bwMode="auto">
          <a:xfrm>
            <a:off x="9382148" y="2500306"/>
            <a:ext cx="1643074" cy="24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59"/>
          <a:stretch/>
        </p:blipFill>
        <p:spPr bwMode="auto">
          <a:xfrm>
            <a:off x="8239140" y="3571876"/>
            <a:ext cx="1794008" cy="24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380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9327">
            <a:off x="852378" y="975346"/>
            <a:ext cx="6667354" cy="51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21139327">
            <a:off x="1226944" y="1694464"/>
            <a:ext cx="58266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СОЦИАЛЬНАЯ КОМПЕТЕНЦИЯ</a:t>
            </a:r>
            <a:r>
              <a:rPr lang="ru-RU" sz="2000" dirty="0"/>
              <a:t>.</a:t>
            </a:r>
          </a:p>
          <a:p>
            <a:r>
              <a:rPr lang="ru-RU" sz="2000" dirty="0"/>
              <a:t>Означает способность вступать в коммуникативные </a:t>
            </a:r>
            <a:r>
              <a:rPr lang="ru-RU" sz="2000" dirty="0" smtClean="0"/>
              <a:t> отношения</a:t>
            </a:r>
            <a:r>
              <a:rPr lang="ru-RU" sz="2000" dirty="0"/>
              <a:t> с другими людьми. Желание вступить </a:t>
            </a:r>
            <a:r>
              <a:rPr lang="ru-RU" sz="2000" dirty="0" smtClean="0"/>
              <a:t>в контакт</a:t>
            </a:r>
            <a:r>
              <a:rPr lang="ru-RU" sz="2000" dirty="0"/>
              <a:t> обусловливается наличием </a:t>
            </a:r>
            <a:r>
              <a:rPr lang="ru-RU" sz="2000" dirty="0" smtClean="0"/>
              <a:t>потребности, мотивов</a:t>
            </a:r>
            <a:r>
              <a:rPr lang="ru-RU" sz="2000" dirty="0"/>
              <a:t>, определенного отношения к </a:t>
            </a:r>
            <a:r>
              <a:rPr lang="ru-RU" sz="2000" dirty="0" smtClean="0"/>
              <a:t>будущим</a:t>
            </a:r>
            <a:r>
              <a:rPr lang="ru-RU" sz="2000" dirty="0"/>
              <a:t> </a:t>
            </a:r>
            <a:r>
              <a:rPr lang="ru-RU" sz="2000" dirty="0" smtClean="0"/>
              <a:t>партнёрам по</a:t>
            </a:r>
            <a:r>
              <a:rPr lang="ru-RU" sz="2000" dirty="0"/>
              <a:t> </a:t>
            </a:r>
            <a:r>
              <a:rPr lang="ru-RU" sz="2000" dirty="0" smtClean="0"/>
              <a:t>коммуникации, </a:t>
            </a:r>
            <a:r>
              <a:rPr lang="ru-RU" sz="2000" dirty="0"/>
              <a:t> </a:t>
            </a:r>
            <a:r>
              <a:rPr lang="ru-RU" sz="2000" dirty="0" smtClean="0"/>
              <a:t>а</a:t>
            </a:r>
            <a:r>
              <a:rPr lang="ru-RU" sz="2000" dirty="0"/>
              <a:t> </a:t>
            </a:r>
            <a:r>
              <a:rPr lang="ru-RU" sz="2000" dirty="0" smtClean="0"/>
              <a:t>также</a:t>
            </a:r>
            <a:r>
              <a:rPr lang="ru-RU" sz="2000" dirty="0"/>
              <a:t> </a:t>
            </a:r>
            <a:r>
              <a:rPr lang="ru-RU" sz="2000" dirty="0" smtClean="0"/>
              <a:t>собственной самооценкой. Умение вступать</a:t>
            </a:r>
            <a:r>
              <a:rPr lang="ru-RU" sz="2000" dirty="0"/>
              <a:t> </a:t>
            </a:r>
            <a:r>
              <a:rPr lang="ru-RU" sz="2000" dirty="0" smtClean="0"/>
              <a:t>в</a:t>
            </a:r>
            <a:r>
              <a:rPr lang="ru-RU" sz="2000" dirty="0"/>
              <a:t> </a:t>
            </a:r>
            <a:r>
              <a:rPr lang="ru-RU" sz="2000" dirty="0" smtClean="0"/>
              <a:t>коммуникативные отношения требует от</a:t>
            </a:r>
            <a:r>
              <a:rPr lang="ru-RU" sz="2000" dirty="0"/>
              <a:t> </a:t>
            </a:r>
            <a:r>
              <a:rPr lang="ru-RU" sz="2000" dirty="0" smtClean="0"/>
              <a:t>человека</a:t>
            </a:r>
            <a:r>
              <a:rPr lang="ru-RU" sz="2000" dirty="0"/>
              <a:t> </a:t>
            </a:r>
            <a:r>
              <a:rPr lang="ru-RU" sz="2000" dirty="0" smtClean="0"/>
              <a:t>способности ориентироваться</a:t>
            </a:r>
            <a:r>
              <a:rPr lang="ru-RU" sz="2000" dirty="0"/>
              <a:t> в социальной ситуации и </a:t>
            </a:r>
            <a:r>
              <a:rPr lang="ru-RU" sz="2000" dirty="0" smtClean="0"/>
              <a:t>управлять</a:t>
            </a:r>
            <a:r>
              <a:rPr lang="ru-RU" sz="2000" dirty="0"/>
              <a:t> ею.</a:t>
            </a: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952624"/>
            <a:ext cx="197167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436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9327">
            <a:off x="2762323" y="948871"/>
            <a:ext cx="6667354" cy="51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21139327">
            <a:off x="3275819" y="1570528"/>
            <a:ext cx="582660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КОММУНИКАТИВНАЯ КОМПЕТЕНЦИЯ </a:t>
            </a:r>
            <a:r>
              <a:rPr lang="ru-RU" dirty="0" smtClean="0"/>
              <a:t>приобретенное </a:t>
            </a:r>
            <a:r>
              <a:rPr lang="ru-RU" dirty="0"/>
              <a:t>в процессе естественной коммуникации или специально организованного обучения особое качество речевой личности, складывающееся из нескольких составляющих, в числе которых можно выделить языковую компетенцию (знание единиц языка и правил их соединения), предметную компетенцию (активное владение лексикой), лингвистическую компетенцию (специальные лингвистические знания) и прагматическую компетенцию (возможность осуществления речевой деятельности, обусловленной коммуникативными целями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 rot="21179533">
            <a:off x="3359696" y="486644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(Современный </a:t>
            </a:r>
            <a:r>
              <a:rPr lang="ru-RU" sz="1400" dirty="0"/>
              <a:t>образовательный процесс: основные понятия и </a:t>
            </a:r>
            <a:r>
              <a:rPr lang="ru-RU" sz="1400" dirty="0" smtClean="0"/>
              <a:t>термины. </a:t>
            </a:r>
          </a:p>
          <a:p>
            <a:r>
              <a:rPr lang="ru-RU" sz="1400" dirty="0" smtClean="0"/>
              <a:t>М.Ю</a:t>
            </a:r>
            <a:r>
              <a:rPr lang="ru-RU" sz="1400" dirty="0"/>
              <a:t>. Олешков, В.М. </a:t>
            </a:r>
            <a:r>
              <a:rPr lang="ru-RU" sz="1400" dirty="0" smtClean="0"/>
              <a:t>Уваров)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854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Состав </a:t>
            </a:r>
            <a:r>
              <a:rPr lang="ru-RU" sz="3200" dirty="0">
                <a:solidFill>
                  <a:srgbClr val="AF2121"/>
                </a:solidFill>
                <a:latin typeface="Garamond" pitchFamily="18" charset="0"/>
              </a:rPr>
              <a:t>коммуникативных действий, которые должны освоить учащиеся на протяжении периода школьного обучения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946276" y="2398895"/>
            <a:ext cx="7742012" cy="319034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1"/>
                </a:solidFill>
              </a:rPr>
              <a:t> 1. Общение и взаимодействие с партнёрами по совместной деятельности или обмену </a:t>
            </a:r>
            <a:r>
              <a:rPr lang="ru-RU" sz="2000" b="1" dirty="0" smtClean="0">
                <a:solidFill>
                  <a:schemeClr val="tx1"/>
                </a:solidFill>
              </a:rPr>
              <a:t>информацией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63552" y="3117465"/>
            <a:ext cx="8424936" cy="29027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- умение слушать </a:t>
            </a:r>
            <a:r>
              <a:rPr lang="ru-RU" dirty="0"/>
              <a:t>и слышать друг друга;</a:t>
            </a:r>
          </a:p>
          <a:p>
            <a:pPr lvl="0"/>
            <a:r>
              <a:rPr lang="ru-RU" dirty="0" smtClean="0"/>
              <a:t>- умение с </a:t>
            </a:r>
            <a:r>
              <a:rPr lang="ru-RU" dirty="0"/>
              <a:t>достаточной полнотой и точностью выражать свои мысли в соответствии с задачами и условиями коммуникации;</a:t>
            </a:r>
          </a:p>
          <a:p>
            <a:pPr lvl="0"/>
            <a:r>
              <a:rPr lang="ru-RU" dirty="0" smtClean="0"/>
              <a:t>- адекватно </a:t>
            </a:r>
            <a:r>
              <a:rPr lang="ru-RU" dirty="0"/>
              <a:t>использовать речевые средства для дискуссии и аргументации своей позиции;</a:t>
            </a:r>
          </a:p>
          <a:p>
            <a:pPr lvl="0"/>
            <a:r>
              <a:rPr lang="ru-RU" dirty="0" smtClean="0"/>
              <a:t>- представлять </a:t>
            </a:r>
            <a:r>
              <a:rPr lang="ru-RU" dirty="0"/>
              <a:t>конкретное содержание и сообщать его в письменной и устной форме;</a:t>
            </a:r>
          </a:p>
          <a:p>
            <a:pPr lvl="0"/>
            <a:r>
              <a:rPr lang="ru-RU" dirty="0" smtClean="0"/>
              <a:t>- спрашивать</a:t>
            </a:r>
            <a:r>
              <a:rPr lang="ru-RU" dirty="0"/>
              <a:t>, интересоваться чужим мнением и высказывать своё;</a:t>
            </a:r>
          </a:p>
          <a:p>
            <a:pPr lvl="0"/>
            <a:r>
              <a:rPr lang="ru-RU" dirty="0" smtClean="0"/>
              <a:t>- вступать </a:t>
            </a:r>
            <a:r>
              <a:rPr lang="ru-RU" dirty="0"/>
              <a:t>в диалог, а также участвовать в коллективном обсуждении проблем, владеть монологической и диалогической формами речи в соответствии с грамматическими и синтаксическими нормами родного языка.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97104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Состав </a:t>
            </a:r>
            <a:r>
              <a:rPr lang="ru-RU" sz="3200" dirty="0">
                <a:solidFill>
                  <a:srgbClr val="AF2121"/>
                </a:solidFill>
                <a:latin typeface="Garamond" pitchFamily="18" charset="0"/>
              </a:rPr>
              <a:t>коммуникативных действий, которые должны освоить учащиеся на протяжении периода школьного обучения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946276" y="2398895"/>
            <a:ext cx="7742012" cy="319034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</a:rPr>
              <a:t>Способность </a:t>
            </a:r>
            <a:r>
              <a:rPr lang="ru-RU" sz="2000" b="1" dirty="0">
                <a:solidFill>
                  <a:schemeClr val="tx1"/>
                </a:solidFill>
              </a:rPr>
              <a:t>действовать и уметь согласовывать свои действия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35560" y="3333489"/>
            <a:ext cx="8208912" cy="26157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- понимание </a:t>
            </a:r>
            <a:r>
              <a:rPr lang="ru-RU" dirty="0"/>
              <a:t>возможности различных точек зрения, не совпадающих с собственной;</a:t>
            </a:r>
          </a:p>
          <a:p>
            <a:pPr lvl="0"/>
            <a:r>
              <a:rPr lang="ru-RU" dirty="0" smtClean="0"/>
              <a:t>- готовность </a:t>
            </a:r>
            <a:r>
              <a:rPr lang="ru-RU" dirty="0"/>
              <a:t>к обсуждению разных точек зрения и выработке общей (групповой) позиции;</a:t>
            </a:r>
          </a:p>
          <a:p>
            <a:pPr lvl="0"/>
            <a:r>
              <a:rPr lang="ru-RU" dirty="0" smtClean="0"/>
              <a:t>- умение </a:t>
            </a:r>
            <a:r>
              <a:rPr lang="ru-RU" dirty="0"/>
              <a:t>устанавливать и сравнивать разные </a:t>
            </a:r>
            <a:r>
              <a:rPr lang="ru-RU" dirty="0" smtClean="0"/>
              <a:t>точки зрения</a:t>
            </a:r>
            <a:r>
              <a:rPr lang="ru-RU" dirty="0"/>
              <a:t>, прежде чем принимать решение и делать </a:t>
            </a:r>
            <a:r>
              <a:rPr lang="ru-RU" dirty="0" smtClean="0"/>
              <a:t>выбор;</a:t>
            </a:r>
          </a:p>
          <a:p>
            <a:pPr lvl="0"/>
            <a:r>
              <a:rPr lang="ru-RU" dirty="0" smtClean="0"/>
              <a:t>- умение </a:t>
            </a:r>
            <a:r>
              <a:rPr lang="ru-RU" dirty="0"/>
              <a:t>аргументировать свою точку зрения, спорить </a:t>
            </a:r>
            <a:r>
              <a:rPr lang="ru-RU" dirty="0" smtClean="0"/>
              <a:t>и отстаивать </a:t>
            </a:r>
            <a:r>
              <a:rPr lang="ru-RU" dirty="0"/>
              <a:t>свою позицию невраждебным для </a:t>
            </a:r>
            <a:r>
              <a:rPr lang="ru-RU" dirty="0" smtClean="0"/>
              <a:t>оппонентов образом</a:t>
            </a:r>
            <a:r>
              <a:rPr lang="ru-RU" dirty="0"/>
              <a:t>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786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7686" y="692696"/>
            <a:ext cx="10664938" cy="1097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AF2121"/>
                </a:solidFill>
                <a:latin typeface="Garamond" pitchFamily="18" charset="0"/>
              </a:rPr>
              <a:t>Состав </a:t>
            </a:r>
            <a:r>
              <a:rPr lang="ru-RU" sz="3200" dirty="0">
                <a:solidFill>
                  <a:srgbClr val="AF2121"/>
                </a:solidFill>
                <a:latin typeface="Garamond" pitchFamily="18" charset="0"/>
              </a:rPr>
              <a:t>коммуникативных действий, которые должны освоить учащиеся на протяжении периода школьного обучения</a:t>
            </a:r>
            <a:endParaRPr lang="be-BY" sz="3200" dirty="0">
              <a:solidFill>
                <a:srgbClr val="AF2121"/>
              </a:solidFill>
              <a:latin typeface="Garamond" pitchFamily="18" charset="0"/>
            </a:endParaRPr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946276" y="2398895"/>
            <a:ext cx="7742012" cy="319034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1"/>
                </a:solidFill>
              </a:rPr>
              <a:t> 3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>
                <a:solidFill>
                  <a:schemeClr val="tx1"/>
                </a:solidFill>
              </a:rPr>
              <a:t>Организация и планирование учебного сотрудничества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с учителем и сверстниками </a:t>
            </a:r>
          </a:p>
          <a:p>
            <a:pPr>
              <a:lnSpc>
                <a:spcPct val="200000"/>
              </a:lnSpc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91544" y="3117465"/>
            <a:ext cx="9073008" cy="28318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- определение </a:t>
            </a:r>
            <a:r>
              <a:rPr lang="ru-RU" dirty="0"/>
              <a:t>цели и функций </a:t>
            </a:r>
            <a:r>
              <a:rPr lang="ru-RU" dirty="0" smtClean="0"/>
              <a:t>участников учебного сотрудничества, </a:t>
            </a:r>
            <a:r>
              <a:rPr lang="ru-RU" dirty="0"/>
              <a:t>способов взаимодействия;</a:t>
            </a:r>
          </a:p>
          <a:p>
            <a:pPr lvl="0"/>
            <a:r>
              <a:rPr lang="ru-RU" dirty="0" smtClean="0"/>
              <a:t>- планирование </a:t>
            </a:r>
            <a:r>
              <a:rPr lang="ru-RU" dirty="0"/>
              <a:t>общих способов работы;</a:t>
            </a:r>
          </a:p>
          <a:p>
            <a:pPr lvl="0"/>
            <a:r>
              <a:rPr lang="ru-RU" dirty="0" smtClean="0"/>
              <a:t>- обмен </a:t>
            </a:r>
            <a:r>
              <a:rPr lang="ru-RU" dirty="0"/>
              <a:t>знаниями между членами группы для принятия эффективных совместных решений;</a:t>
            </a:r>
          </a:p>
          <a:p>
            <a:pPr lvl="0"/>
            <a:r>
              <a:rPr lang="ru-RU" dirty="0" smtClean="0"/>
              <a:t>- способность </a:t>
            </a:r>
            <a:r>
              <a:rPr lang="ru-RU" dirty="0"/>
              <a:t>брать на себя инициативу в организации совместного </a:t>
            </a:r>
            <a:r>
              <a:rPr lang="ru-RU" dirty="0" smtClean="0"/>
              <a:t>действия;</a:t>
            </a:r>
            <a:endParaRPr lang="ru-RU" dirty="0"/>
          </a:p>
          <a:p>
            <a:pPr lvl="0"/>
            <a:r>
              <a:rPr lang="ru-RU" dirty="0" smtClean="0"/>
              <a:t>- способность </a:t>
            </a:r>
            <a:r>
              <a:rPr lang="ru-RU" dirty="0"/>
              <a:t>с помощью вопросов добывать недостающую </a:t>
            </a:r>
            <a:r>
              <a:rPr lang="ru-RU" dirty="0" smtClean="0"/>
              <a:t>информацию;</a:t>
            </a:r>
            <a:endParaRPr lang="ru-RU" dirty="0"/>
          </a:p>
          <a:p>
            <a:pPr lvl="0"/>
            <a:r>
              <a:rPr lang="ru-RU" dirty="0" smtClean="0"/>
              <a:t>- разрешение конфликтов: выявление</a:t>
            </a:r>
            <a:r>
              <a:rPr lang="ru-RU" dirty="0"/>
              <a:t>, идентификация проблемы, поиск и оценка альтернативных способов разрешения конфликта, принятие решения и его реализация;</a:t>
            </a:r>
          </a:p>
          <a:p>
            <a:pPr lvl="0"/>
            <a:r>
              <a:rPr lang="ru-RU" dirty="0" smtClean="0"/>
              <a:t>- управление </a:t>
            </a:r>
            <a:r>
              <a:rPr lang="ru-RU" dirty="0"/>
              <a:t>поведением </a:t>
            </a:r>
            <a:r>
              <a:rPr lang="ru-RU" dirty="0" smtClean="0"/>
              <a:t>партнёра:  </a:t>
            </a:r>
            <a:r>
              <a:rPr lang="ru-RU" dirty="0"/>
              <a:t>контроль, коррекция, оценка действий партнёра, умение убеждать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310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3358</TotalTime>
  <Words>1651</Words>
  <Application>Microsoft Office PowerPoint</Application>
  <PresentationFormat>Произвольный</PresentationFormat>
  <Paragraphs>167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Натуральные материалы</vt:lpstr>
      <vt:lpstr>Формирование коммуникативных учебных действий учащихся в процессе обучения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качеством образования в условиях реализации ФГОС: инновационные системы оценки качества знаний учащихся</dc:title>
  <dc:creator>sanchos</dc:creator>
  <cp:lastModifiedBy> </cp:lastModifiedBy>
  <cp:revision>337</cp:revision>
  <dcterms:created xsi:type="dcterms:W3CDTF">2017-03-01T16:20:25Z</dcterms:created>
  <dcterms:modified xsi:type="dcterms:W3CDTF">2018-12-28T06:30:20Z</dcterms:modified>
</cp:coreProperties>
</file>