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73" r:id="rId2"/>
    <p:sldId id="290" r:id="rId3"/>
    <p:sldId id="279" r:id="rId4"/>
    <p:sldId id="278" r:id="rId5"/>
    <p:sldId id="280" r:id="rId6"/>
    <p:sldId id="281" r:id="rId7"/>
    <p:sldId id="303" r:id="rId8"/>
    <p:sldId id="286" r:id="rId9"/>
    <p:sldId id="260" r:id="rId10"/>
    <p:sldId id="275" r:id="rId11"/>
    <p:sldId id="308" r:id="rId12"/>
    <p:sldId id="291" r:id="rId13"/>
    <p:sldId id="257" r:id="rId14"/>
    <p:sldId id="258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4" r:id="rId27"/>
    <p:sldId id="305" r:id="rId2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00FF"/>
    <a:srgbClr val="9DB8D9"/>
    <a:srgbClr val="FF7C80"/>
    <a:srgbClr val="FF6600"/>
    <a:srgbClr val="8282F4"/>
    <a:srgbClr val="F32919"/>
    <a:srgbClr val="FFFF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AC1019-6A6D-4050-A620-2725F0C9A5CA}" type="doc">
      <dgm:prSet loTypeId="urn:microsoft.com/office/officeart/2005/8/layout/cycle2" loCatId="cycle" qsTypeId="urn:microsoft.com/office/officeart/2005/8/quickstyle/simple1#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5846941-F1C8-4AA2-97A8-904D6C361556}">
      <dgm:prSet phldrT="[Текст]"/>
      <dgm:spPr/>
      <dgm:t>
        <a:bodyPr/>
        <a:lstStyle/>
        <a:p>
          <a:r>
            <a:rPr lang="ru-RU" dirty="0" smtClean="0"/>
            <a:t>Ролевая игра</a:t>
          </a:r>
          <a:endParaRPr lang="ru-RU" dirty="0"/>
        </a:p>
      </dgm:t>
    </dgm:pt>
    <dgm:pt modelId="{30DD4A54-458E-4362-B6FA-9A503F95E30C}" type="parTrans" cxnId="{3CFF2D6E-03E4-408F-840A-13F6D24051DD}">
      <dgm:prSet/>
      <dgm:spPr/>
      <dgm:t>
        <a:bodyPr/>
        <a:lstStyle/>
        <a:p>
          <a:endParaRPr lang="ru-RU"/>
        </a:p>
      </dgm:t>
    </dgm:pt>
    <dgm:pt modelId="{CC9C23D7-FE49-45C5-9282-649A8F623507}" type="sibTrans" cxnId="{3CFF2D6E-03E4-408F-840A-13F6D24051DD}">
      <dgm:prSet/>
      <dgm:spPr/>
      <dgm:t>
        <a:bodyPr/>
        <a:lstStyle/>
        <a:p>
          <a:endParaRPr lang="ru-RU"/>
        </a:p>
      </dgm:t>
    </dgm:pt>
    <dgm:pt modelId="{46E4084D-BDC0-4F4B-A58B-6A3FF995FE07}">
      <dgm:prSet phldrT="[Текст]"/>
      <dgm:spPr/>
      <dgm:t>
        <a:bodyPr/>
        <a:lstStyle/>
        <a:p>
          <a:r>
            <a:rPr lang="ru-RU" dirty="0" smtClean="0"/>
            <a:t>Проектная технология</a:t>
          </a:r>
          <a:endParaRPr lang="ru-RU" dirty="0"/>
        </a:p>
      </dgm:t>
    </dgm:pt>
    <dgm:pt modelId="{7D29462B-1013-4EA4-A6E9-73E9952B586B}" type="parTrans" cxnId="{6C650075-7EDB-4D30-AC00-63809F64AC38}">
      <dgm:prSet/>
      <dgm:spPr/>
      <dgm:t>
        <a:bodyPr/>
        <a:lstStyle/>
        <a:p>
          <a:endParaRPr lang="ru-RU"/>
        </a:p>
      </dgm:t>
    </dgm:pt>
    <dgm:pt modelId="{564AFCAF-344B-4F73-98B5-1708079A704E}" type="sibTrans" cxnId="{6C650075-7EDB-4D30-AC00-63809F64AC38}">
      <dgm:prSet/>
      <dgm:spPr/>
      <dgm:t>
        <a:bodyPr/>
        <a:lstStyle/>
        <a:p>
          <a:endParaRPr lang="ru-RU"/>
        </a:p>
      </dgm:t>
    </dgm:pt>
    <dgm:pt modelId="{7271995F-E70C-41CB-89C2-9A044DA47F7C}">
      <dgm:prSet phldrT="[Текст]"/>
      <dgm:spPr/>
      <dgm:t>
        <a:bodyPr/>
        <a:lstStyle/>
        <a:p>
          <a:r>
            <a:rPr lang="ru-RU" dirty="0" smtClean="0"/>
            <a:t>Технология творческих мастерских</a:t>
          </a:r>
          <a:endParaRPr lang="ru-RU" dirty="0"/>
        </a:p>
      </dgm:t>
    </dgm:pt>
    <dgm:pt modelId="{F41453DA-BA18-4D4C-862E-AB3DEB5EE238}" type="parTrans" cxnId="{EC395CD5-EBF0-4218-920E-CEA53DA1BB89}">
      <dgm:prSet/>
      <dgm:spPr/>
      <dgm:t>
        <a:bodyPr/>
        <a:lstStyle/>
        <a:p>
          <a:endParaRPr lang="ru-RU"/>
        </a:p>
      </dgm:t>
    </dgm:pt>
    <dgm:pt modelId="{2449D484-6329-4693-8A4D-F37A7851D60D}" type="sibTrans" cxnId="{EC395CD5-EBF0-4218-920E-CEA53DA1BB89}">
      <dgm:prSet/>
      <dgm:spPr/>
      <dgm:t>
        <a:bodyPr/>
        <a:lstStyle/>
        <a:p>
          <a:endParaRPr lang="ru-RU"/>
        </a:p>
      </dgm:t>
    </dgm:pt>
    <dgm:pt modelId="{0C25B9FE-2FF4-4D8F-9603-7178F634A2CE}">
      <dgm:prSet phldrT="[Текст]"/>
      <dgm:spPr/>
      <dgm:t>
        <a:bodyPr/>
        <a:lstStyle/>
        <a:p>
          <a:r>
            <a:rPr lang="ru-RU" dirty="0" smtClean="0"/>
            <a:t>Кейс-технология</a:t>
          </a:r>
          <a:endParaRPr lang="ru-RU" dirty="0"/>
        </a:p>
      </dgm:t>
    </dgm:pt>
    <dgm:pt modelId="{24C7BB14-C78A-4669-9F4F-5C294F0D4634}" type="parTrans" cxnId="{5EFBC724-42EE-479C-BFF7-62EAA488AF29}">
      <dgm:prSet/>
      <dgm:spPr/>
      <dgm:t>
        <a:bodyPr/>
        <a:lstStyle/>
        <a:p>
          <a:endParaRPr lang="ru-RU"/>
        </a:p>
      </dgm:t>
    </dgm:pt>
    <dgm:pt modelId="{F6CA1DE9-0031-4DE8-B8F8-E426184FFD6B}" type="sibTrans" cxnId="{5EFBC724-42EE-479C-BFF7-62EAA488AF29}">
      <dgm:prSet/>
      <dgm:spPr/>
      <dgm:t>
        <a:bodyPr/>
        <a:lstStyle/>
        <a:p>
          <a:endParaRPr lang="ru-RU"/>
        </a:p>
      </dgm:t>
    </dgm:pt>
    <dgm:pt modelId="{7A1A8A5A-FC2B-4377-B398-5664E556630F}" type="pres">
      <dgm:prSet presAssocID="{D1AC1019-6A6D-4050-A620-2725F0C9A5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BA1D1D-46AF-49EC-8208-49627A01CB82}" type="pres">
      <dgm:prSet presAssocID="{85846941-F1C8-4AA2-97A8-904D6C361556}" presName="node" presStyleLbl="node1" presStyleIdx="0" presStyleCnt="4" custScaleX="132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D353A-9779-4478-82F2-687A15DA57AC}" type="pres">
      <dgm:prSet presAssocID="{CC9C23D7-FE49-45C5-9282-649A8F62350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7FA1A655-0031-488C-A7A6-718CC4824634}" type="pres">
      <dgm:prSet presAssocID="{CC9C23D7-FE49-45C5-9282-649A8F62350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9F1EA45E-5BEB-464A-BAA3-7412678CE679}" type="pres">
      <dgm:prSet presAssocID="{46E4084D-BDC0-4F4B-A58B-6A3FF995FE07}" presName="node" presStyleLbl="node1" presStyleIdx="1" presStyleCnt="4" custScaleX="144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AC42C-AF77-4B89-8E2A-150C7014DC1B}" type="pres">
      <dgm:prSet presAssocID="{564AFCAF-344B-4F73-98B5-1708079A704E}" presName="sibTrans" presStyleLbl="sibTrans2D1" presStyleIdx="1" presStyleCnt="4"/>
      <dgm:spPr/>
      <dgm:t>
        <a:bodyPr/>
        <a:lstStyle/>
        <a:p>
          <a:endParaRPr lang="ru-RU"/>
        </a:p>
      </dgm:t>
    </dgm:pt>
    <dgm:pt modelId="{552B56B2-96A6-4D80-9DA0-2A2D577F7599}" type="pres">
      <dgm:prSet presAssocID="{564AFCAF-344B-4F73-98B5-1708079A704E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4B2700BB-B42C-468F-AF9A-11373E53D744}" type="pres">
      <dgm:prSet presAssocID="{7271995F-E70C-41CB-89C2-9A044DA47F7C}" presName="node" presStyleLbl="node1" presStyleIdx="2" presStyleCnt="4" custScaleX="143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5F7BD-5FC9-46A4-B11D-53D034F91F13}" type="pres">
      <dgm:prSet presAssocID="{2449D484-6329-4693-8A4D-F37A7851D60D}" presName="sibTrans" presStyleLbl="sibTrans2D1" presStyleIdx="2" presStyleCnt="4"/>
      <dgm:spPr/>
      <dgm:t>
        <a:bodyPr/>
        <a:lstStyle/>
        <a:p>
          <a:endParaRPr lang="ru-RU"/>
        </a:p>
      </dgm:t>
    </dgm:pt>
    <dgm:pt modelId="{1F5DD213-25AC-4309-B1FA-2BD4C83AEEAB}" type="pres">
      <dgm:prSet presAssocID="{2449D484-6329-4693-8A4D-F37A7851D60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855E392E-569F-4E81-B95D-2C47C455B1EA}" type="pres">
      <dgm:prSet presAssocID="{0C25B9FE-2FF4-4D8F-9603-7178F634A2CE}" presName="node" presStyleLbl="node1" presStyleIdx="3" presStyleCnt="4" custScaleX="141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88E17-49B8-4C24-B469-F57B0B373E79}" type="pres">
      <dgm:prSet presAssocID="{F6CA1DE9-0031-4DE8-B8F8-E426184FFD6B}" presName="sibTrans" presStyleLbl="sibTrans2D1" presStyleIdx="3" presStyleCnt="4"/>
      <dgm:spPr/>
      <dgm:t>
        <a:bodyPr/>
        <a:lstStyle/>
        <a:p>
          <a:endParaRPr lang="ru-RU"/>
        </a:p>
      </dgm:t>
    </dgm:pt>
    <dgm:pt modelId="{17B43B66-420A-47A7-9699-49FF20075E44}" type="pres">
      <dgm:prSet presAssocID="{F6CA1DE9-0031-4DE8-B8F8-E426184FFD6B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3CFF2D6E-03E4-408F-840A-13F6D24051DD}" srcId="{D1AC1019-6A6D-4050-A620-2725F0C9A5CA}" destId="{85846941-F1C8-4AA2-97A8-904D6C361556}" srcOrd="0" destOrd="0" parTransId="{30DD4A54-458E-4362-B6FA-9A503F95E30C}" sibTransId="{CC9C23D7-FE49-45C5-9282-649A8F623507}"/>
    <dgm:cxn modelId="{53807DA6-B962-4EBD-9044-CA13E8F01C99}" type="presOf" srcId="{CC9C23D7-FE49-45C5-9282-649A8F623507}" destId="{E74D353A-9779-4478-82F2-687A15DA57AC}" srcOrd="0" destOrd="0" presId="urn:microsoft.com/office/officeart/2005/8/layout/cycle2"/>
    <dgm:cxn modelId="{650B1E42-869A-46D7-BD76-FB09A2215651}" type="presOf" srcId="{46E4084D-BDC0-4F4B-A58B-6A3FF995FE07}" destId="{9F1EA45E-5BEB-464A-BAA3-7412678CE679}" srcOrd="0" destOrd="0" presId="urn:microsoft.com/office/officeart/2005/8/layout/cycle2"/>
    <dgm:cxn modelId="{68284464-778C-48F0-87DA-82D10B070554}" type="presOf" srcId="{D1AC1019-6A6D-4050-A620-2725F0C9A5CA}" destId="{7A1A8A5A-FC2B-4377-B398-5664E556630F}" srcOrd="0" destOrd="0" presId="urn:microsoft.com/office/officeart/2005/8/layout/cycle2"/>
    <dgm:cxn modelId="{762D37CC-402E-4BE8-8E07-A46C5B97587E}" type="presOf" srcId="{F6CA1DE9-0031-4DE8-B8F8-E426184FFD6B}" destId="{E1288E17-49B8-4C24-B469-F57B0B373E79}" srcOrd="0" destOrd="0" presId="urn:microsoft.com/office/officeart/2005/8/layout/cycle2"/>
    <dgm:cxn modelId="{4708448C-56AD-4D2F-8803-E4336DFF731C}" type="presOf" srcId="{2449D484-6329-4693-8A4D-F37A7851D60D}" destId="{1F5DD213-25AC-4309-B1FA-2BD4C83AEEAB}" srcOrd="1" destOrd="0" presId="urn:microsoft.com/office/officeart/2005/8/layout/cycle2"/>
    <dgm:cxn modelId="{7063BF16-1EFD-477A-9E3A-91ADA7D7565A}" type="presOf" srcId="{CC9C23D7-FE49-45C5-9282-649A8F623507}" destId="{7FA1A655-0031-488C-A7A6-718CC4824634}" srcOrd="1" destOrd="0" presId="urn:microsoft.com/office/officeart/2005/8/layout/cycle2"/>
    <dgm:cxn modelId="{5EFBC724-42EE-479C-BFF7-62EAA488AF29}" srcId="{D1AC1019-6A6D-4050-A620-2725F0C9A5CA}" destId="{0C25B9FE-2FF4-4D8F-9603-7178F634A2CE}" srcOrd="3" destOrd="0" parTransId="{24C7BB14-C78A-4669-9F4F-5C294F0D4634}" sibTransId="{F6CA1DE9-0031-4DE8-B8F8-E426184FFD6B}"/>
    <dgm:cxn modelId="{BD56A688-6932-4248-9231-699CDBD80AF9}" type="presOf" srcId="{7271995F-E70C-41CB-89C2-9A044DA47F7C}" destId="{4B2700BB-B42C-468F-AF9A-11373E53D744}" srcOrd="0" destOrd="0" presId="urn:microsoft.com/office/officeart/2005/8/layout/cycle2"/>
    <dgm:cxn modelId="{6C650075-7EDB-4D30-AC00-63809F64AC38}" srcId="{D1AC1019-6A6D-4050-A620-2725F0C9A5CA}" destId="{46E4084D-BDC0-4F4B-A58B-6A3FF995FE07}" srcOrd="1" destOrd="0" parTransId="{7D29462B-1013-4EA4-A6E9-73E9952B586B}" sibTransId="{564AFCAF-344B-4F73-98B5-1708079A704E}"/>
    <dgm:cxn modelId="{10D907FB-689E-49DE-851B-D30DC621112F}" type="presOf" srcId="{85846941-F1C8-4AA2-97A8-904D6C361556}" destId="{91BA1D1D-46AF-49EC-8208-49627A01CB82}" srcOrd="0" destOrd="0" presId="urn:microsoft.com/office/officeart/2005/8/layout/cycle2"/>
    <dgm:cxn modelId="{5CBEBA6E-60CA-4633-931B-EDCC93D77F0D}" type="presOf" srcId="{564AFCAF-344B-4F73-98B5-1708079A704E}" destId="{552B56B2-96A6-4D80-9DA0-2A2D577F7599}" srcOrd="1" destOrd="0" presId="urn:microsoft.com/office/officeart/2005/8/layout/cycle2"/>
    <dgm:cxn modelId="{E6CA0D4F-FED5-46EF-B3B4-9AD3F0C2A792}" type="presOf" srcId="{2449D484-6329-4693-8A4D-F37A7851D60D}" destId="{5A05F7BD-5FC9-46A4-B11D-53D034F91F13}" srcOrd="0" destOrd="0" presId="urn:microsoft.com/office/officeart/2005/8/layout/cycle2"/>
    <dgm:cxn modelId="{EC395CD5-EBF0-4218-920E-CEA53DA1BB89}" srcId="{D1AC1019-6A6D-4050-A620-2725F0C9A5CA}" destId="{7271995F-E70C-41CB-89C2-9A044DA47F7C}" srcOrd="2" destOrd="0" parTransId="{F41453DA-BA18-4D4C-862E-AB3DEB5EE238}" sibTransId="{2449D484-6329-4693-8A4D-F37A7851D60D}"/>
    <dgm:cxn modelId="{38AA413D-77B0-4637-862D-21C68AEC3868}" type="presOf" srcId="{0C25B9FE-2FF4-4D8F-9603-7178F634A2CE}" destId="{855E392E-569F-4E81-B95D-2C47C455B1EA}" srcOrd="0" destOrd="0" presId="urn:microsoft.com/office/officeart/2005/8/layout/cycle2"/>
    <dgm:cxn modelId="{645B47E5-E1D1-4420-9A95-D9EA91E2F8B0}" type="presOf" srcId="{F6CA1DE9-0031-4DE8-B8F8-E426184FFD6B}" destId="{17B43B66-420A-47A7-9699-49FF20075E44}" srcOrd="1" destOrd="0" presId="urn:microsoft.com/office/officeart/2005/8/layout/cycle2"/>
    <dgm:cxn modelId="{760B7991-504A-4339-969E-7C003C2DF553}" type="presOf" srcId="{564AFCAF-344B-4F73-98B5-1708079A704E}" destId="{B09AC42C-AF77-4B89-8E2A-150C7014DC1B}" srcOrd="0" destOrd="0" presId="urn:microsoft.com/office/officeart/2005/8/layout/cycle2"/>
    <dgm:cxn modelId="{BD7492AF-E30D-4E1B-801A-5368EF8C52F6}" type="presParOf" srcId="{7A1A8A5A-FC2B-4377-B398-5664E556630F}" destId="{91BA1D1D-46AF-49EC-8208-49627A01CB82}" srcOrd="0" destOrd="0" presId="urn:microsoft.com/office/officeart/2005/8/layout/cycle2"/>
    <dgm:cxn modelId="{54051F65-83FD-4221-9D5A-37CD562275DE}" type="presParOf" srcId="{7A1A8A5A-FC2B-4377-B398-5664E556630F}" destId="{E74D353A-9779-4478-82F2-687A15DA57AC}" srcOrd="1" destOrd="0" presId="urn:microsoft.com/office/officeart/2005/8/layout/cycle2"/>
    <dgm:cxn modelId="{BAAAB8DC-CEAF-4F6A-97CC-B45400F34F61}" type="presParOf" srcId="{E74D353A-9779-4478-82F2-687A15DA57AC}" destId="{7FA1A655-0031-488C-A7A6-718CC4824634}" srcOrd="0" destOrd="0" presId="urn:microsoft.com/office/officeart/2005/8/layout/cycle2"/>
    <dgm:cxn modelId="{145B8DAF-203D-410D-990C-BA7C670F85BB}" type="presParOf" srcId="{7A1A8A5A-FC2B-4377-B398-5664E556630F}" destId="{9F1EA45E-5BEB-464A-BAA3-7412678CE679}" srcOrd="2" destOrd="0" presId="urn:microsoft.com/office/officeart/2005/8/layout/cycle2"/>
    <dgm:cxn modelId="{EF484251-7E0C-48CD-85BC-E734C7FADFF9}" type="presParOf" srcId="{7A1A8A5A-FC2B-4377-B398-5664E556630F}" destId="{B09AC42C-AF77-4B89-8E2A-150C7014DC1B}" srcOrd="3" destOrd="0" presId="urn:microsoft.com/office/officeart/2005/8/layout/cycle2"/>
    <dgm:cxn modelId="{5D7590FE-E13E-4E02-AC13-03C4468BDDD5}" type="presParOf" srcId="{B09AC42C-AF77-4B89-8E2A-150C7014DC1B}" destId="{552B56B2-96A6-4D80-9DA0-2A2D577F7599}" srcOrd="0" destOrd="0" presId="urn:microsoft.com/office/officeart/2005/8/layout/cycle2"/>
    <dgm:cxn modelId="{F8E85722-E1D0-4C7C-8CF6-E3D84E732A5F}" type="presParOf" srcId="{7A1A8A5A-FC2B-4377-B398-5664E556630F}" destId="{4B2700BB-B42C-468F-AF9A-11373E53D744}" srcOrd="4" destOrd="0" presId="urn:microsoft.com/office/officeart/2005/8/layout/cycle2"/>
    <dgm:cxn modelId="{B9BCEECB-F14E-411F-B6FA-D9558709BA36}" type="presParOf" srcId="{7A1A8A5A-FC2B-4377-B398-5664E556630F}" destId="{5A05F7BD-5FC9-46A4-B11D-53D034F91F13}" srcOrd="5" destOrd="0" presId="urn:microsoft.com/office/officeart/2005/8/layout/cycle2"/>
    <dgm:cxn modelId="{0279C6C6-BFC0-4B00-9FFB-6EE3FC4AC9CC}" type="presParOf" srcId="{5A05F7BD-5FC9-46A4-B11D-53D034F91F13}" destId="{1F5DD213-25AC-4309-B1FA-2BD4C83AEEAB}" srcOrd="0" destOrd="0" presId="urn:microsoft.com/office/officeart/2005/8/layout/cycle2"/>
    <dgm:cxn modelId="{B089C4D4-E974-4EFF-B13F-C6AC4D70D0E0}" type="presParOf" srcId="{7A1A8A5A-FC2B-4377-B398-5664E556630F}" destId="{855E392E-569F-4E81-B95D-2C47C455B1EA}" srcOrd="6" destOrd="0" presId="urn:microsoft.com/office/officeart/2005/8/layout/cycle2"/>
    <dgm:cxn modelId="{5888ED25-646D-4976-94E8-0D395279E89D}" type="presParOf" srcId="{7A1A8A5A-FC2B-4377-B398-5664E556630F}" destId="{E1288E17-49B8-4C24-B469-F57B0B373E79}" srcOrd="7" destOrd="0" presId="urn:microsoft.com/office/officeart/2005/8/layout/cycle2"/>
    <dgm:cxn modelId="{177C6067-C50C-449F-A8B9-7D0D9BF97E6E}" type="presParOf" srcId="{E1288E17-49B8-4C24-B469-F57B0B373E79}" destId="{17B43B66-420A-47A7-9699-49FF20075E4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358D14-C3D4-43D6-9B51-32F4669CD3DC}" type="doc">
      <dgm:prSet loTypeId="urn:microsoft.com/office/officeart/2005/8/layout/balance1" loCatId="relationship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823A20C7-7CF6-4073-9A47-C18BD5286F40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умелое использование невербальных приемов</a:t>
          </a:r>
          <a:endParaRPr lang="ru-RU" dirty="0"/>
        </a:p>
      </dgm:t>
    </dgm:pt>
    <dgm:pt modelId="{5F9273AD-5954-4DBA-8B1B-A919B3965ABD}" type="parTrans" cxnId="{E9F9CC45-4CB1-4FB4-A25B-282EDFA7D920}">
      <dgm:prSet/>
      <dgm:spPr/>
      <dgm:t>
        <a:bodyPr/>
        <a:lstStyle/>
        <a:p>
          <a:endParaRPr lang="ru-RU"/>
        </a:p>
      </dgm:t>
    </dgm:pt>
    <dgm:pt modelId="{CC8EE247-084D-4406-AAC5-892191C40654}" type="sibTrans" cxnId="{E9F9CC45-4CB1-4FB4-A25B-282EDFA7D920}">
      <dgm:prSet/>
      <dgm:spPr/>
      <dgm:t>
        <a:bodyPr/>
        <a:lstStyle/>
        <a:p>
          <a:endParaRPr lang="ru-RU"/>
        </a:p>
      </dgm:t>
    </dgm:pt>
    <dgm:pt modelId="{33510D59-113F-4E14-81D5-C91BA82CFFAB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 smtClean="0"/>
            <a:t>организация самоконтроля во время работы в малых группах </a:t>
          </a:r>
          <a:endParaRPr lang="ru-RU" dirty="0"/>
        </a:p>
      </dgm:t>
    </dgm:pt>
    <dgm:pt modelId="{D90CA6B6-9AF4-421D-95A1-DAD2467848B7}" type="parTrans" cxnId="{5D8655F6-0B95-440F-B2D2-70A9A7F48E4E}">
      <dgm:prSet/>
      <dgm:spPr/>
      <dgm:t>
        <a:bodyPr/>
        <a:lstStyle/>
        <a:p>
          <a:endParaRPr lang="ru-RU"/>
        </a:p>
      </dgm:t>
    </dgm:pt>
    <dgm:pt modelId="{5A0F4E51-9CEB-403C-893D-0B86229A3CBA}" type="sibTrans" cxnId="{5D8655F6-0B95-440F-B2D2-70A9A7F48E4E}">
      <dgm:prSet/>
      <dgm:spPr/>
      <dgm:t>
        <a:bodyPr/>
        <a:lstStyle/>
        <a:p>
          <a:endParaRPr lang="ru-RU"/>
        </a:p>
      </dgm:t>
    </dgm:pt>
    <dgm:pt modelId="{3A1683DF-FF84-46D1-8901-9CCAEDD32E38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правильное распределение времени;</a:t>
          </a:r>
          <a:endParaRPr lang="ru-RU" dirty="0"/>
        </a:p>
      </dgm:t>
    </dgm:pt>
    <dgm:pt modelId="{1059BC83-E358-43DA-8596-181BDB88A94C}" type="parTrans" cxnId="{9ED31738-5464-41F4-ABC4-1E22900A359B}">
      <dgm:prSet/>
      <dgm:spPr/>
      <dgm:t>
        <a:bodyPr/>
        <a:lstStyle/>
        <a:p>
          <a:endParaRPr lang="ru-RU"/>
        </a:p>
      </dgm:t>
    </dgm:pt>
    <dgm:pt modelId="{E43E42CF-A387-4DB3-A7A2-8EE3167F2314}" type="sibTrans" cxnId="{9ED31738-5464-41F4-ABC4-1E22900A359B}">
      <dgm:prSet/>
      <dgm:spPr/>
      <dgm:t>
        <a:bodyPr/>
        <a:lstStyle/>
        <a:p>
          <a:endParaRPr lang="ru-RU"/>
        </a:p>
      </dgm:t>
    </dgm:pt>
    <dgm:pt modelId="{4695F497-D5A2-43A0-8647-612A82A12AD9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обеспечение необходимыми раздаточными материалами;</a:t>
          </a:r>
          <a:endParaRPr lang="ru-RU" dirty="0"/>
        </a:p>
      </dgm:t>
    </dgm:pt>
    <dgm:pt modelId="{0AD402E7-5FB3-4765-90C9-9975AE0EDE2A}" type="parTrans" cxnId="{827F86DE-77A2-45B8-A449-814F9008D62F}">
      <dgm:prSet/>
      <dgm:spPr/>
      <dgm:t>
        <a:bodyPr/>
        <a:lstStyle/>
        <a:p>
          <a:endParaRPr lang="ru-RU"/>
        </a:p>
      </dgm:t>
    </dgm:pt>
    <dgm:pt modelId="{34993462-B18D-4581-963E-B0FDD049BF37}" type="sibTrans" cxnId="{827F86DE-77A2-45B8-A449-814F9008D62F}">
      <dgm:prSet/>
      <dgm:spPr/>
      <dgm:t>
        <a:bodyPr/>
        <a:lstStyle/>
        <a:p>
          <a:endParaRPr lang="ru-RU"/>
        </a:p>
      </dgm:t>
    </dgm:pt>
    <dgm:pt modelId="{643B52CF-794A-42D7-BDC7-0D2F0185DC21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умение распределить класс на группы с учетом совместимости детей;</a:t>
          </a:r>
          <a:endParaRPr lang="ru-RU" dirty="0"/>
        </a:p>
      </dgm:t>
    </dgm:pt>
    <dgm:pt modelId="{A6DE43C0-401C-4567-BAE0-EF53FBE26C0B}" type="sibTrans" cxnId="{62F93572-8019-4FEB-B0C7-BD9C239A260F}">
      <dgm:prSet/>
      <dgm:spPr/>
      <dgm:t>
        <a:bodyPr/>
        <a:lstStyle/>
        <a:p>
          <a:endParaRPr lang="ru-RU"/>
        </a:p>
      </dgm:t>
    </dgm:pt>
    <dgm:pt modelId="{94391A1F-1EE0-4E22-B07C-00D686E93F00}" type="parTrans" cxnId="{62F93572-8019-4FEB-B0C7-BD9C239A260F}">
      <dgm:prSet/>
      <dgm:spPr/>
      <dgm:t>
        <a:bodyPr/>
        <a:lstStyle/>
        <a:p>
          <a:endParaRPr lang="ru-RU"/>
        </a:p>
      </dgm:t>
    </dgm:pt>
    <dgm:pt modelId="{F8DCE34C-F64B-4F31-B04B-20178E0C1DCC}">
      <dgm:prSet phldrT="[Текст]"/>
      <dgm:spPr/>
      <dgm:t>
        <a:bodyPr/>
        <a:lstStyle/>
        <a:p>
          <a:endParaRPr lang="ru-RU"/>
        </a:p>
      </dgm:t>
    </dgm:pt>
    <dgm:pt modelId="{6D78978A-49E8-4615-8911-D3D6C243692B}" type="parTrans" cxnId="{AAC75B77-E265-449E-B10F-A937F7F83DA9}">
      <dgm:prSet/>
      <dgm:spPr/>
      <dgm:t>
        <a:bodyPr/>
        <a:lstStyle/>
        <a:p>
          <a:endParaRPr lang="ru-RU"/>
        </a:p>
      </dgm:t>
    </dgm:pt>
    <dgm:pt modelId="{F348A60E-F41E-41B5-AF75-2904D34F83A6}" type="sibTrans" cxnId="{AAC75B77-E265-449E-B10F-A937F7F83DA9}">
      <dgm:prSet/>
      <dgm:spPr/>
      <dgm:t>
        <a:bodyPr/>
        <a:lstStyle/>
        <a:p>
          <a:endParaRPr lang="ru-RU"/>
        </a:p>
      </dgm:t>
    </dgm:pt>
    <dgm:pt modelId="{10F80970-8AEF-4F9C-8449-DEECC40B0F32}">
      <dgm:prSet phldrT="[Текст]" phldr="1"/>
      <dgm:spPr>
        <a:solidFill>
          <a:schemeClr val="accent1">
            <a:alpha val="90000"/>
          </a:schemeClr>
        </a:solidFill>
      </dgm:spPr>
      <dgm:t>
        <a:bodyPr/>
        <a:lstStyle/>
        <a:p>
          <a:endParaRPr lang="ru-RU" dirty="0"/>
        </a:p>
      </dgm:t>
    </dgm:pt>
    <dgm:pt modelId="{5B4D64B7-5F75-4D1E-A099-FC94F59249DF}" type="sibTrans" cxnId="{FCFE35B6-5BFE-4E0F-8374-1EA9517DC4B5}">
      <dgm:prSet/>
      <dgm:spPr/>
      <dgm:t>
        <a:bodyPr/>
        <a:lstStyle/>
        <a:p>
          <a:endParaRPr lang="ru-RU"/>
        </a:p>
      </dgm:t>
    </dgm:pt>
    <dgm:pt modelId="{4B8AE2CD-ED1D-4F0A-A016-F39392FFA57F}" type="parTrans" cxnId="{FCFE35B6-5BFE-4E0F-8374-1EA9517DC4B5}">
      <dgm:prSet/>
      <dgm:spPr/>
      <dgm:t>
        <a:bodyPr/>
        <a:lstStyle/>
        <a:p>
          <a:endParaRPr lang="ru-RU"/>
        </a:p>
      </dgm:t>
    </dgm:pt>
    <dgm:pt modelId="{D3F52C4F-FC2D-4B60-AF6C-D31D75DA5160}">
      <dgm:prSet phldrT="[Текст]"/>
      <dgm:spPr>
        <a:solidFill>
          <a:schemeClr val="accent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Условия эффективности социальных технологий на уроке</a:t>
          </a:r>
          <a:endParaRPr lang="ru-RU" b="1" dirty="0">
            <a:solidFill>
              <a:schemeClr val="tx1"/>
            </a:solidFill>
          </a:endParaRPr>
        </a:p>
      </dgm:t>
    </dgm:pt>
    <dgm:pt modelId="{81283512-D550-4B11-B03B-4DAA347C53D1}" type="sibTrans" cxnId="{1FD8841E-0DDC-4CC7-BBE4-8C088A609D8C}">
      <dgm:prSet/>
      <dgm:spPr/>
      <dgm:t>
        <a:bodyPr/>
        <a:lstStyle/>
        <a:p>
          <a:endParaRPr lang="ru-RU"/>
        </a:p>
      </dgm:t>
    </dgm:pt>
    <dgm:pt modelId="{C1A678DC-20CD-4C4A-BB16-CA41554F9EA6}" type="parTrans" cxnId="{1FD8841E-0DDC-4CC7-BBE4-8C088A609D8C}">
      <dgm:prSet/>
      <dgm:spPr/>
      <dgm:t>
        <a:bodyPr/>
        <a:lstStyle/>
        <a:p>
          <a:endParaRPr lang="ru-RU"/>
        </a:p>
      </dgm:t>
    </dgm:pt>
    <dgm:pt modelId="{72268DCA-DB6E-4E23-8D3B-E81D244AFE0B}" type="pres">
      <dgm:prSet presAssocID="{99358D14-C3D4-43D6-9B51-32F4669CD3DC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B8C6D9-DA26-428C-9D92-68262808DF96}" type="pres">
      <dgm:prSet presAssocID="{99358D14-C3D4-43D6-9B51-32F4669CD3DC}" presName="dummyMaxCanvas" presStyleCnt="0"/>
      <dgm:spPr/>
    </dgm:pt>
    <dgm:pt modelId="{7A572A37-8251-417B-84B5-29A1547D5AE9}" type="pres">
      <dgm:prSet presAssocID="{99358D14-C3D4-43D6-9B51-32F4669CD3DC}" presName="parentComposite" presStyleCnt="0"/>
      <dgm:spPr/>
    </dgm:pt>
    <dgm:pt modelId="{31458158-9B24-499A-B986-DBCCFFE89FDF}" type="pres">
      <dgm:prSet presAssocID="{99358D14-C3D4-43D6-9B51-32F4669CD3DC}" presName="parent1" presStyleLbl="alignAccFollowNode1" presStyleIdx="0" presStyleCnt="4" custFlipVert="1" custScaleX="12794" custScaleY="27890" custLinFactX="-59148" custLinFactNeighborX="-100000" custLinFactNeighborY="-79856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E8E3A721-989D-48B6-BA18-36369E3D1CB7}" type="pres">
      <dgm:prSet presAssocID="{99358D14-C3D4-43D6-9B51-32F4669CD3DC}" presName="parent2" presStyleLbl="alignAccFollowNode1" presStyleIdx="1" presStyleCnt="4" custAng="0" custScaleX="413079" custLinFactNeighborX="-3591" custLinFactNeighborY="6457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7A709B2D-DE5C-4F44-99A7-E8725CDC7C9C}" type="pres">
      <dgm:prSet presAssocID="{99358D14-C3D4-43D6-9B51-32F4669CD3DC}" presName="childrenComposite" presStyleCnt="0"/>
      <dgm:spPr/>
    </dgm:pt>
    <dgm:pt modelId="{4997D540-A9F4-49D5-A49C-D82129E4D1E7}" type="pres">
      <dgm:prSet presAssocID="{99358D14-C3D4-43D6-9B51-32F4669CD3DC}" presName="dummyMaxCanvas_ChildArea" presStyleCnt="0"/>
      <dgm:spPr/>
    </dgm:pt>
    <dgm:pt modelId="{1F9AAEBD-9AB4-4C5E-B775-0128A78D9BF0}" type="pres">
      <dgm:prSet presAssocID="{99358D14-C3D4-43D6-9B51-32F4669CD3DC}" presName="fulcrum" presStyleLbl="alignAccFollowNode1" presStyleIdx="2" presStyleCnt="4"/>
      <dgm:spPr/>
    </dgm:pt>
    <dgm:pt modelId="{5597D513-D2FB-4EF3-AF8D-DF148AEFBE2B}" type="pres">
      <dgm:prSet presAssocID="{99358D14-C3D4-43D6-9B51-32F4669CD3DC}" presName="balance_23" presStyleLbl="alignAccFollowNode1" presStyleIdx="3" presStyleCnt="4">
        <dgm:presLayoutVars>
          <dgm:bulletEnabled val="1"/>
        </dgm:presLayoutVars>
      </dgm:prSet>
      <dgm:spPr/>
    </dgm:pt>
    <dgm:pt modelId="{271F38B8-2011-437F-97D9-0DB25E246ACC}" type="pres">
      <dgm:prSet presAssocID="{99358D14-C3D4-43D6-9B51-32F4669CD3DC}" presName="right_23_1" presStyleLbl="node1" presStyleIdx="0" presStyleCnt="5" custScaleX="111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03EC7-6DB9-46E8-8460-74B21F34651B}" type="pres">
      <dgm:prSet presAssocID="{99358D14-C3D4-43D6-9B51-32F4669CD3DC}" presName="right_23_2" presStyleLbl="node1" presStyleIdx="1" presStyleCnt="5" custScaleX="115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54C76-0200-4FCE-8A3B-9097D2E44A38}" type="pres">
      <dgm:prSet presAssocID="{99358D14-C3D4-43D6-9B51-32F4669CD3DC}" presName="right_23_3" presStyleLbl="node1" presStyleIdx="2" presStyleCnt="5" custScaleX="116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83C23-1E7B-4AA1-B72D-755E485C0FD0}" type="pres">
      <dgm:prSet presAssocID="{99358D14-C3D4-43D6-9B51-32F4669CD3DC}" presName="left_23_1" presStyleLbl="node1" presStyleIdx="3" presStyleCnt="5" custScaleX="127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7AE26-7851-4CCE-8B7A-D290904965B9}" type="pres">
      <dgm:prSet presAssocID="{99358D14-C3D4-43D6-9B51-32F4669CD3DC}" presName="left_23_2" presStyleLbl="node1" presStyleIdx="4" presStyleCnt="5" custScaleX="130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779B18-A26F-45A7-994B-D5E19BC91ACD}" type="presOf" srcId="{823A20C7-7CF6-4073-9A47-C18BD5286F40}" destId="{79883C23-1E7B-4AA1-B72D-755E485C0FD0}" srcOrd="0" destOrd="0" presId="urn:microsoft.com/office/officeart/2005/8/layout/balance1"/>
    <dgm:cxn modelId="{14698851-9A16-4638-BBD8-D8EFDC6F8F4A}" type="presOf" srcId="{10F80970-8AEF-4F9C-8449-DEECC40B0F32}" destId="{31458158-9B24-499A-B986-DBCCFFE89FDF}" srcOrd="0" destOrd="0" presId="urn:microsoft.com/office/officeart/2005/8/layout/balance1"/>
    <dgm:cxn modelId="{FCFE35B6-5BFE-4E0F-8374-1EA9517DC4B5}" srcId="{99358D14-C3D4-43D6-9B51-32F4669CD3DC}" destId="{10F80970-8AEF-4F9C-8449-DEECC40B0F32}" srcOrd="0" destOrd="0" parTransId="{4B8AE2CD-ED1D-4F0A-A016-F39392FFA57F}" sibTransId="{5B4D64B7-5F75-4D1E-A099-FC94F59249DF}"/>
    <dgm:cxn modelId="{62F93572-8019-4FEB-B0C7-BD9C239A260F}" srcId="{10F80970-8AEF-4F9C-8449-DEECC40B0F32}" destId="{643B52CF-794A-42D7-BDC7-0D2F0185DC21}" srcOrd="1" destOrd="0" parTransId="{94391A1F-1EE0-4E22-B07C-00D686E93F00}" sibTransId="{A6DE43C0-401C-4567-BAE0-EF53FBE26C0B}"/>
    <dgm:cxn modelId="{AC67FB6F-4BCC-4C8A-8FA3-8FBF451BAC0A}" type="presOf" srcId="{3A1683DF-FF84-46D1-8901-9CCAEDD32E38}" destId="{18503EC7-6DB9-46E8-8460-74B21F34651B}" srcOrd="0" destOrd="0" presId="urn:microsoft.com/office/officeart/2005/8/layout/balance1"/>
    <dgm:cxn modelId="{03E4D435-AF55-4F91-A481-5ADAF41ACB4E}" type="presOf" srcId="{D3F52C4F-FC2D-4B60-AF6C-D31D75DA5160}" destId="{E8E3A721-989D-48B6-BA18-36369E3D1CB7}" srcOrd="0" destOrd="0" presId="urn:microsoft.com/office/officeart/2005/8/layout/balance1"/>
    <dgm:cxn modelId="{9ED31738-5464-41F4-ABC4-1E22900A359B}" srcId="{D3F52C4F-FC2D-4B60-AF6C-D31D75DA5160}" destId="{3A1683DF-FF84-46D1-8901-9CCAEDD32E38}" srcOrd="1" destOrd="0" parTransId="{1059BC83-E358-43DA-8596-181BDB88A94C}" sibTransId="{E43E42CF-A387-4DB3-A7A2-8EE3167F2314}"/>
    <dgm:cxn modelId="{08A74A4B-D9C7-4B72-BF79-812A92B5C74F}" type="presOf" srcId="{99358D14-C3D4-43D6-9B51-32F4669CD3DC}" destId="{72268DCA-DB6E-4E23-8D3B-E81D244AFE0B}" srcOrd="0" destOrd="0" presId="urn:microsoft.com/office/officeart/2005/8/layout/balance1"/>
    <dgm:cxn modelId="{DCB6FA96-98CE-462A-8175-C246ECE386C0}" type="presOf" srcId="{33510D59-113F-4E14-81D5-C91BA82CFFAB}" destId="{271F38B8-2011-437F-97D9-0DB25E246ACC}" srcOrd="0" destOrd="0" presId="urn:microsoft.com/office/officeart/2005/8/layout/balance1"/>
    <dgm:cxn modelId="{827F86DE-77A2-45B8-A449-814F9008D62F}" srcId="{D3F52C4F-FC2D-4B60-AF6C-D31D75DA5160}" destId="{4695F497-D5A2-43A0-8647-612A82A12AD9}" srcOrd="2" destOrd="0" parTransId="{0AD402E7-5FB3-4765-90C9-9975AE0EDE2A}" sibTransId="{34993462-B18D-4581-963E-B0FDD049BF37}"/>
    <dgm:cxn modelId="{BFFF73D1-3979-4A41-B4B1-8E5D00EC8B62}" type="presOf" srcId="{643B52CF-794A-42D7-BDC7-0D2F0185DC21}" destId="{E327AE26-7851-4CCE-8B7A-D290904965B9}" srcOrd="0" destOrd="0" presId="urn:microsoft.com/office/officeart/2005/8/layout/balance1"/>
    <dgm:cxn modelId="{E9F9CC45-4CB1-4FB4-A25B-282EDFA7D920}" srcId="{10F80970-8AEF-4F9C-8449-DEECC40B0F32}" destId="{823A20C7-7CF6-4073-9A47-C18BD5286F40}" srcOrd="0" destOrd="0" parTransId="{5F9273AD-5954-4DBA-8B1B-A919B3965ABD}" sibTransId="{CC8EE247-084D-4406-AAC5-892191C40654}"/>
    <dgm:cxn modelId="{6EFD6E4F-2910-4FB0-ACEA-9C6E42077F17}" type="presOf" srcId="{4695F497-D5A2-43A0-8647-612A82A12AD9}" destId="{E7354C76-0200-4FCE-8A3B-9097D2E44A38}" srcOrd="0" destOrd="0" presId="urn:microsoft.com/office/officeart/2005/8/layout/balance1"/>
    <dgm:cxn modelId="{AAC75B77-E265-449E-B10F-A937F7F83DA9}" srcId="{99358D14-C3D4-43D6-9B51-32F4669CD3DC}" destId="{F8DCE34C-F64B-4F31-B04B-20178E0C1DCC}" srcOrd="2" destOrd="0" parTransId="{6D78978A-49E8-4615-8911-D3D6C243692B}" sibTransId="{F348A60E-F41E-41B5-AF75-2904D34F83A6}"/>
    <dgm:cxn modelId="{5D8655F6-0B95-440F-B2D2-70A9A7F48E4E}" srcId="{D3F52C4F-FC2D-4B60-AF6C-D31D75DA5160}" destId="{33510D59-113F-4E14-81D5-C91BA82CFFAB}" srcOrd="0" destOrd="0" parTransId="{D90CA6B6-9AF4-421D-95A1-DAD2467848B7}" sibTransId="{5A0F4E51-9CEB-403C-893D-0B86229A3CBA}"/>
    <dgm:cxn modelId="{1FD8841E-0DDC-4CC7-BBE4-8C088A609D8C}" srcId="{99358D14-C3D4-43D6-9B51-32F4669CD3DC}" destId="{D3F52C4F-FC2D-4B60-AF6C-D31D75DA5160}" srcOrd="1" destOrd="0" parTransId="{C1A678DC-20CD-4C4A-BB16-CA41554F9EA6}" sibTransId="{81283512-D550-4B11-B03B-4DAA347C53D1}"/>
    <dgm:cxn modelId="{76FB2748-31F6-4E62-9DFC-9379412F03FD}" type="presParOf" srcId="{72268DCA-DB6E-4E23-8D3B-E81D244AFE0B}" destId="{16B8C6D9-DA26-428C-9D92-68262808DF96}" srcOrd="0" destOrd="0" presId="urn:microsoft.com/office/officeart/2005/8/layout/balance1"/>
    <dgm:cxn modelId="{6EBC4DFC-C265-447F-AB73-E8FA4A82A802}" type="presParOf" srcId="{72268DCA-DB6E-4E23-8D3B-E81D244AFE0B}" destId="{7A572A37-8251-417B-84B5-29A1547D5AE9}" srcOrd="1" destOrd="0" presId="urn:microsoft.com/office/officeart/2005/8/layout/balance1"/>
    <dgm:cxn modelId="{D6CD5BE8-1A44-46C4-9DF6-722A8B680BDB}" type="presParOf" srcId="{7A572A37-8251-417B-84B5-29A1547D5AE9}" destId="{31458158-9B24-499A-B986-DBCCFFE89FDF}" srcOrd="0" destOrd="0" presId="urn:microsoft.com/office/officeart/2005/8/layout/balance1"/>
    <dgm:cxn modelId="{CB8723E2-2BBD-4CDF-93A5-88C6FCA1D395}" type="presParOf" srcId="{7A572A37-8251-417B-84B5-29A1547D5AE9}" destId="{E8E3A721-989D-48B6-BA18-36369E3D1CB7}" srcOrd="1" destOrd="0" presId="urn:microsoft.com/office/officeart/2005/8/layout/balance1"/>
    <dgm:cxn modelId="{245AEB17-7E36-4680-BD8B-F98CFC03FFDC}" type="presParOf" srcId="{72268DCA-DB6E-4E23-8D3B-E81D244AFE0B}" destId="{7A709B2D-DE5C-4F44-99A7-E8725CDC7C9C}" srcOrd="2" destOrd="0" presId="urn:microsoft.com/office/officeart/2005/8/layout/balance1"/>
    <dgm:cxn modelId="{96748ECA-C8BD-4E25-A034-51E2B86FFB65}" type="presParOf" srcId="{7A709B2D-DE5C-4F44-99A7-E8725CDC7C9C}" destId="{4997D540-A9F4-49D5-A49C-D82129E4D1E7}" srcOrd="0" destOrd="0" presId="urn:microsoft.com/office/officeart/2005/8/layout/balance1"/>
    <dgm:cxn modelId="{D2882BCF-ADC1-4C16-AA0F-36DEC9CF4317}" type="presParOf" srcId="{7A709B2D-DE5C-4F44-99A7-E8725CDC7C9C}" destId="{1F9AAEBD-9AB4-4C5E-B775-0128A78D9BF0}" srcOrd="1" destOrd="0" presId="urn:microsoft.com/office/officeart/2005/8/layout/balance1"/>
    <dgm:cxn modelId="{B2F4C2F8-C6AE-44D9-9F42-F9ECA30CDEF2}" type="presParOf" srcId="{7A709B2D-DE5C-4F44-99A7-E8725CDC7C9C}" destId="{5597D513-D2FB-4EF3-AF8D-DF148AEFBE2B}" srcOrd="2" destOrd="0" presId="urn:microsoft.com/office/officeart/2005/8/layout/balance1"/>
    <dgm:cxn modelId="{5EDE8518-E81B-49CC-83CD-656A6FE04A1A}" type="presParOf" srcId="{7A709B2D-DE5C-4F44-99A7-E8725CDC7C9C}" destId="{271F38B8-2011-437F-97D9-0DB25E246ACC}" srcOrd="3" destOrd="0" presId="urn:microsoft.com/office/officeart/2005/8/layout/balance1"/>
    <dgm:cxn modelId="{BC4814AB-4A8E-498A-A672-44A79388B93C}" type="presParOf" srcId="{7A709B2D-DE5C-4F44-99A7-E8725CDC7C9C}" destId="{18503EC7-6DB9-46E8-8460-74B21F34651B}" srcOrd="4" destOrd="0" presId="urn:microsoft.com/office/officeart/2005/8/layout/balance1"/>
    <dgm:cxn modelId="{3F80DD8F-419A-494D-8E4A-BC594A461400}" type="presParOf" srcId="{7A709B2D-DE5C-4F44-99A7-E8725CDC7C9C}" destId="{E7354C76-0200-4FCE-8A3B-9097D2E44A38}" srcOrd="5" destOrd="0" presId="urn:microsoft.com/office/officeart/2005/8/layout/balance1"/>
    <dgm:cxn modelId="{ED76E48C-F884-45CC-8D07-EC66D95397DF}" type="presParOf" srcId="{7A709B2D-DE5C-4F44-99A7-E8725CDC7C9C}" destId="{79883C23-1E7B-4AA1-B72D-755E485C0FD0}" srcOrd="6" destOrd="0" presId="urn:microsoft.com/office/officeart/2005/8/layout/balance1"/>
    <dgm:cxn modelId="{4B1F3BE6-6030-45D2-9AE8-FEF14A8BD6EA}" type="presParOf" srcId="{7A709B2D-DE5C-4F44-99A7-E8725CDC7C9C}" destId="{E327AE26-7851-4CCE-8B7A-D290904965B9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BA1D1D-46AF-49EC-8208-49627A01CB82}">
      <dsp:nvSpPr>
        <dsp:cNvPr id="0" name=""/>
        <dsp:cNvSpPr/>
      </dsp:nvSpPr>
      <dsp:spPr>
        <a:xfrm>
          <a:off x="3160921" y="370"/>
          <a:ext cx="2010569" cy="15139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Ролевая игра</a:t>
          </a:r>
          <a:endParaRPr lang="ru-RU" sz="1800" kern="1200" dirty="0"/>
        </a:p>
      </dsp:txBody>
      <dsp:txXfrm>
        <a:off x="3160921" y="370"/>
        <a:ext cx="2010569" cy="1513994"/>
      </dsp:txXfrm>
    </dsp:sp>
    <dsp:sp modelId="{E74D353A-9779-4478-82F2-687A15DA57AC}">
      <dsp:nvSpPr>
        <dsp:cNvPr id="0" name=""/>
        <dsp:cNvSpPr/>
      </dsp:nvSpPr>
      <dsp:spPr>
        <a:xfrm rot="2700000">
          <a:off x="4812843" y="1291023"/>
          <a:ext cx="285009" cy="5109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2700000">
        <a:off x="4812843" y="1291023"/>
        <a:ext cx="285009" cy="510973"/>
      </dsp:txXfrm>
    </dsp:sp>
    <dsp:sp modelId="{9F1EA45E-5BEB-464A-BAA3-7412678CE679}">
      <dsp:nvSpPr>
        <dsp:cNvPr id="0" name=""/>
        <dsp:cNvSpPr/>
      </dsp:nvSpPr>
      <dsp:spPr>
        <a:xfrm>
          <a:off x="4678382" y="1608133"/>
          <a:ext cx="2191173" cy="1513994"/>
        </a:xfrm>
        <a:prstGeom prst="ellipse">
          <a:avLst/>
        </a:prstGeom>
        <a:solidFill>
          <a:schemeClr val="accent3">
            <a:hueOff val="5350534"/>
            <a:satOff val="-6804"/>
            <a:lumOff val="163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Проектная технология</a:t>
          </a:r>
          <a:endParaRPr lang="ru-RU" sz="1800" kern="1200" dirty="0"/>
        </a:p>
      </dsp:txBody>
      <dsp:txXfrm>
        <a:off x="4678382" y="1608133"/>
        <a:ext cx="2191173" cy="1513994"/>
      </dsp:txXfrm>
    </dsp:sp>
    <dsp:sp modelId="{B09AC42C-AF77-4B89-8E2A-150C7014DC1B}">
      <dsp:nvSpPr>
        <dsp:cNvPr id="0" name=""/>
        <dsp:cNvSpPr/>
      </dsp:nvSpPr>
      <dsp:spPr>
        <a:xfrm rot="8100000">
          <a:off x="4838255" y="2908957"/>
          <a:ext cx="272801" cy="5109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350534"/>
            <a:satOff val="-6804"/>
            <a:lumOff val="16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8100000">
        <a:off x="4838255" y="2908957"/>
        <a:ext cx="272801" cy="510973"/>
      </dsp:txXfrm>
    </dsp:sp>
    <dsp:sp modelId="{4B2700BB-B42C-468F-AF9A-11373E53D744}">
      <dsp:nvSpPr>
        <dsp:cNvPr id="0" name=""/>
        <dsp:cNvSpPr/>
      </dsp:nvSpPr>
      <dsp:spPr>
        <a:xfrm>
          <a:off x="3080241" y="3215895"/>
          <a:ext cx="2171931" cy="1513994"/>
        </a:xfrm>
        <a:prstGeom prst="ellipse">
          <a:avLst/>
        </a:prstGeom>
        <a:solidFill>
          <a:schemeClr val="accent3">
            <a:hueOff val="10701067"/>
            <a:satOff val="-13608"/>
            <a:lumOff val="326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Технология творческих мастерских</a:t>
          </a:r>
          <a:endParaRPr lang="ru-RU" sz="1800" kern="1200" dirty="0"/>
        </a:p>
      </dsp:txBody>
      <dsp:txXfrm>
        <a:off x="3080241" y="3215895"/>
        <a:ext cx="2171931" cy="1513994"/>
      </dsp:txXfrm>
    </dsp:sp>
    <dsp:sp modelId="{5A05F7BD-5FC9-46A4-B11D-53D034F91F13}">
      <dsp:nvSpPr>
        <dsp:cNvPr id="0" name=""/>
        <dsp:cNvSpPr/>
      </dsp:nvSpPr>
      <dsp:spPr>
        <a:xfrm rot="13500000">
          <a:off x="3228207" y="2917581"/>
          <a:ext cx="276347" cy="5109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0701067"/>
            <a:satOff val="-13608"/>
            <a:lumOff val="32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3500000">
        <a:off x="3228207" y="2917581"/>
        <a:ext cx="276347" cy="510973"/>
      </dsp:txXfrm>
    </dsp:sp>
    <dsp:sp modelId="{855E392E-569F-4E81-B95D-2C47C455B1EA}">
      <dsp:nvSpPr>
        <dsp:cNvPr id="0" name=""/>
        <dsp:cNvSpPr/>
      </dsp:nvSpPr>
      <dsp:spPr>
        <a:xfrm>
          <a:off x="1488019" y="1608133"/>
          <a:ext cx="2140848" cy="1513994"/>
        </a:xfrm>
        <a:prstGeom prst="ellipse">
          <a:avLst/>
        </a:prstGeom>
        <a:solidFill>
          <a:schemeClr val="accent3">
            <a:hueOff val="16051600"/>
            <a:satOff val="-20412"/>
            <a:lumOff val="490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Кейс-технология</a:t>
          </a:r>
          <a:endParaRPr lang="ru-RU" sz="1800" kern="1200" dirty="0"/>
        </a:p>
      </dsp:txBody>
      <dsp:txXfrm>
        <a:off x="1488019" y="1608133"/>
        <a:ext cx="2140848" cy="1513994"/>
      </dsp:txXfrm>
    </dsp:sp>
    <dsp:sp modelId="{E1288E17-49B8-4C24-B469-F57B0B373E79}">
      <dsp:nvSpPr>
        <dsp:cNvPr id="0" name=""/>
        <dsp:cNvSpPr/>
      </dsp:nvSpPr>
      <dsp:spPr>
        <a:xfrm rot="18900000">
          <a:off x="3218942" y="1304867"/>
          <a:ext cx="288556" cy="5109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6051600"/>
            <a:satOff val="-20412"/>
            <a:lumOff val="49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8900000">
        <a:off x="3218942" y="1304867"/>
        <a:ext cx="288556" cy="5109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458158-9B24-499A-B986-DBCCFFE89FDF}">
      <dsp:nvSpPr>
        <dsp:cNvPr id="0" name=""/>
        <dsp:cNvSpPr/>
      </dsp:nvSpPr>
      <dsp:spPr>
        <a:xfrm flipV="1">
          <a:off x="0" y="0"/>
          <a:ext cx="275900" cy="334135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flipV="1">
        <a:off x="0" y="0"/>
        <a:ext cx="275900" cy="334135"/>
      </dsp:txXfrm>
    </dsp:sp>
    <dsp:sp modelId="{E8E3A721-989D-48B6-BA18-36369E3D1CB7}">
      <dsp:nvSpPr>
        <dsp:cNvPr id="0" name=""/>
        <dsp:cNvSpPr/>
      </dsp:nvSpPr>
      <dsp:spPr>
        <a:xfrm>
          <a:off x="1042523" y="77357"/>
          <a:ext cx="8907985" cy="1198047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15875" cap="rnd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FFFF00"/>
              </a:solidFill>
            </a:rPr>
            <a:t>Условия эффективности социальных технологий на уроке</a:t>
          </a:r>
          <a:endParaRPr lang="ru-RU" sz="3100" b="1" kern="1200" dirty="0">
            <a:solidFill>
              <a:schemeClr val="tx1"/>
            </a:solidFill>
          </a:endParaRPr>
        </a:p>
      </dsp:txBody>
      <dsp:txXfrm>
        <a:off x="1042523" y="77357"/>
        <a:ext cx="8907985" cy="1198047"/>
      </dsp:txXfrm>
    </dsp:sp>
    <dsp:sp modelId="{1F9AAEBD-9AB4-4C5E-B775-0128A78D9BF0}">
      <dsp:nvSpPr>
        <dsp:cNvPr id="0" name=""/>
        <dsp:cNvSpPr/>
      </dsp:nvSpPr>
      <dsp:spPr>
        <a:xfrm>
          <a:off x="5092285" y="5091699"/>
          <a:ext cx="898535" cy="898535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7D513-D2FB-4EF3-AF8D-DF148AEFBE2B}">
      <dsp:nvSpPr>
        <dsp:cNvPr id="0" name=""/>
        <dsp:cNvSpPr/>
      </dsp:nvSpPr>
      <dsp:spPr>
        <a:xfrm rot="240000">
          <a:off x="2845124" y="4706667"/>
          <a:ext cx="5392858" cy="3771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F38B8-2011-437F-97D9-0DB25E246ACC}">
      <dsp:nvSpPr>
        <dsp:cNvPr id="0" name=""/>
        <dsp:cNvSpPr/>
      </dsp:nvSpPr>
      <dsp:spPr>
        <a:xfrm rot="240000">
          <a:off x="5957175" y="3772614"/>
          <a:ext cx="2403482" cy="984865"/>
        </a:xfrm>
        <a:prstGeom prst="roundRect">
          <a:avLst/>
        </a:prstGeom>
        <a:solidFill>
          <a:schemeClr val="accent4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организация самоконтроля во время работы в малых группах </a:t>
          </a:r>
          <a:endParaRPr lang="ru-RU" sz="1400" kern="1200" dirty="0"/>
        </a:p>
      </dsp:txBody>
      <dsp:txXfrm rot="240000">
        <a:off x="5957175" y="3772614"/>
        <a:ext cx="2403482" cy="984865"/>
      </dsp:txXfrm>
    </dsp:sp>
    <dsp:sp modelId="{18503EC7-6DB9-46E8-8460-74B21F34651B}">
      <dsp:nvSpPr>
        <dsp:cNvPr id="0" name=""/>
        <dsp:cNvSpPr/>
      </dsp:nvSpPr>
      <dsp:spPr>
        <a:xfrm rot="240000">
          <a:off x="5993028" y="2697310"/>
          <a:ext cx="2487522" cy="978989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правильное распределение времени;</a:t>
          </a:r>
          <a:endParaRPr lang="ru-RU" sz="1400" kern="1200" dirty="0"/>
        </a:p>
      </dsp:txBody>
      <dsp:txXfrm rot="240000">
        <a:off x="5993028" y="2697310"/>
        <a:ext cx="2487522" cy="978989"/>
      </dsp:txXfrm>
    </dsp:sp>
    <dsp:sp modelId="{E7354C76-0200-4FCE-8A3B-9097D2E44A38}">
      <dsp:nvSpPr>
        <dsp:cNvPr id="0" name=""/>
        <dsp:cNvSpPr/>
      </dsp:nvSpPr>
      <dsp:spPr>
        <a:xfrm rot="240000">
          <a:off x="6058878" y="1643869"/>
          <a:ext cx="2511568" cy="97730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обеспечение необходимыми раздаточными материалами;</a:t>
          </a:r>
          <a:endParaRPr lang="ru-RU" sz="1400" kern="1200" dirty="0"/>
        </a:p>
      </dsp:txBody>
      <dsp:txXfrm rot="240000">
        <a:off x="6058878" y="1643869"/>
        <a:ext cx="2511568" cy="977307"/>
      </dsp:txXfrm>
    </dsp:sp>
    <dsp:sp modelId="{79883C23-1E7B-4AA1-B72D-755E485C0FD0}">
      <dsp:nvSpPr>
        <dsp:cNvPr id="0" name=""/>
        <dsp:cNvSpPr/>
      </dsp:nvSpPr>
      <dsp:spPr>
        <a:xfrm rot="240000">
          <a:off x="2691599" y="3569595"/>
          <a:ext cx="2764691" cy="959607"/>
        </a:xfrm>
        <a:prstGeom prst="roundRect">
          <a:avLst/>
        </a:prstGeom>
        <a:solidFill>
          <a:schemeClr val="accent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умелое использование невербальных приемов</a:t>
          </a:r>
          <a:endParaRPr lang="ru-RU" sz="1400" kern="1200" dirty="0"/>
        </a:p>
      </dsp:txBody>
      <dsp:txXfrm rot="240000">
        <a:off x="2691599" y="3569595"/>
        <a:ext cx="2764691" cy="959607"/>
      </dsp:txXfrm>
    </dsp:sp>
    <dsp:sp modelId="{E327AE26-7851-4CCE-8B7A-D290904965B9}">
      <dsp:nvSpPr>
        <dsp:cNvPr id="0" name=""/>
        <dsp:cNvSpPr/>
      </dsp:nvSpPr>
      <dsp:spPr>
        <a:xfrm rot="240000">
          <a:off x="2730422" y="2494083"/>
          <a:ext cx="2842792" cy="954146"/>
        </a:xfrm>
        <a:prstGeom prst="roundRect">
          <a:avLst/>
        </a:prstGeom>
        <a:solidFill>
          <a:schemeClr val="accent5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умение распределить класс на группы с учетом совместимости детей;</a:t>
          </a:r>
          <a:endParaRPr lang="ru-RU" sz="1400" kern="1200" dirty="0"/>
        </a:p>
      </dsp:txBody>
      <dsp:txXfrm rot="240000">
        <a:off x="2730422" y="2494083"/>
        <a:ext cx="2842792" cy="954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/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F02EB-1158-46A6-BBAE-83F81E0CD36A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1E820-E424-4B1A-8B73-8316B9AC1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Рисунок 7" descr="logo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9A6B6-EE57-415A-A1D5-2B30AE8EE7CB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C8B0F-FF09-4B2C-ABE7-045584BE4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92880-AFC6-4AF7-8C15-91EC3BEFB34C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01AB1-2846-4BEF-8107-5B64C4510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DCC4D-643E-438B-8AB5-294391EB4739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94817-8E4C-4D49-964D-F972FA1DC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/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8C420-FC22-4AB4-90E0-1C739A0B9DF3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8C4EF-7A23-4E0C-BC8F-C3DCE68D1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Рисунок 7" descr="logo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/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54E2B-590D-49C8-A0A6-F23F344BBCB2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19A50-D31F-4AD1-8957-7EC44CB14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/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B0D3D-8BF1-4A2A-B1D0-DC7812F7E971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28B1D-3192-4BED-B7D8-0FF0052AD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Рисунок 7" descr="logo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86963-9059-48DC-A054-7293C49AD40E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48E1C-D9E4-42C0-82A4-2942631E8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Рисунок 7" descr="logo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/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184E9-50A8-4E38-B568-26B7A4156440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CF9EB-B545-46B7-91A3-12AE18ACE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Рисунок 8" descr="logo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/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63494-D53E-4640-BEC2-A9BD10274111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DD971-0C9F-4FD6-9C8B-A98FF7AD2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1" name="Рисунок 10" descr="logo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/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E1693-15C0-48B3-80EC-30F61A1BEDE6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7162-43CF-4532-A3E8-FDA0F6427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6" descr="logo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30B42-BBDE-415D-9811-317B5B61725A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A7C90-318C-4E24-A22E-9D0BF4A82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/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DCE09-CF3E-4101-9A10-58E2DB9948F8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77421-8941-460E-838F-148F98697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3886200" y="6042025"/>
            <a:ext cx="976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CF1D8-056A-4848-AE57-6843A7FB21C2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590550" y="6042025"/>
            <a:ext cx="32956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4862513" y="5916613"/>
            <a:ext cx="1062037" cy="490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06B49-C717-451D-A8DC-9D3865106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625" y="447675"/>
            <a:ext cx="10572750" cy="96996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25" y="2184400"/>
            <a:ext cx="10563225" cy="367506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0850" y="6042025"/>
            <a:ext cx="864552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500" y="6042025"/>
            <a:ext cx="13446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ACE9A4-DB36-4DC3-A06F-45B6A7AEB70E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9113" y="5916613"/>
            <a:ext cx="1062037" cy="490537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6FD3E2-D673-4918-9DE0-671E569D3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6" descr="logo2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25" r:id="rId7"/>
    <p:sldLayoutId id="2147483732" r:id="rId8"/>
    <p:sldLayoutId id="2147483733" r:id="rId9"/>
    <p:sldLayoutId id="2147483724" r:id="rId10"/>
    <p:sldLayoutId id="2147483734" r:id="rId11"/>
    <p:sldLayoutId id="2147483735" r:id="rId12"/>
    <p:sldLayoutId id="2147483736" r:id="rId13"/>
    <p:sldLayoutId id="2147483737" r:id="rId1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Font typeface="Wingdings 2" pitchFamily="18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Font typeface="Wingdings 2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Font typeface="Wingdings 2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ctrTitle" idx="4294967295"/>
          </p:nvPr>
        </p:nvSpPr>
        <p:spPr bwMode="auto">
          <a:xfrm>
            <a:off x="930275" y="307975"/>
            <a:ext cx="10059988" cy="1023938"/>
          </a:xfrm>
          <a:effectLst>
            <a:outerShdw rotWithShape="0">
              <a:srgbClr val="000000">
                <a:alpha val="59999"/>
              </a:srgb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dirty="0" err="1"/>
              <a:t>Coциальные</a:t>
            </a:r>
            <a:r>
              <a:rPr lang="ru-RU" dirty="0"/>
              <a:t> технологии обучения </a:t>
            </a:r>
            <a:endParaRPr lang="ru-RU" sz="3200" dirty="0" smtClean="0">
              <a:solidFill>
                <a:srgbClr val="FFFF00"/>
              </a:solidFill>
            </a:endParaRPr>
          </a:p>
        </p:txBody>
      </p:sp>
      <p:sp>
        <p:nvSpPr>
          <p:cNvPr id="11" name="6-конечная звезда 10"/>
          <p:cNvSpPr/>
          <p:nvPr/>
        </p:nvSpPr>
        <p:spPr>
          <a:xfrm rot="682210">
            <a:off x="460375" y="1871663"/>
            <a:ext cx="871538" cy="96361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6-конечная звезда 11"/>
          <p:cNvSpPr/>
          <p:nvPr/>
        </p:nvSpPr>
        <p:spPr>
          <a:xfrm rot="20469283">
            <a:off x="1562100" y="2760663"/>
            <a:ext cx="869950" cy="96361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6-конечная звезда 12"/>
          <p:cNvSpPr/>
          <p:nvPr/>
        </p:nvSpPr>
        <p:spPr>
          <a:xfrm rot="682210">
            <a:off x="2911475" y="1998663"/>
            <a:ext cx="869950" cy="96361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89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1988" y="2708275"/>
            <a:ext cx="35845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3214688"/>
            <a:ext cx="4811713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Горизонтальный свиток 1"/>
          <p:cNvSpPr/>
          <p:nvPr/>
        </p:nvSpPr>
        <p:spPr>
          <a:xfrm>
            <a:off x="3292475" y="2708275"/>
            <a:ext cx="4546600" cy="196215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 2" pitchFamily="18" charset="2"/>
              <a:buNone/>
              <a:defRPr/>
            </a:pPr>
            <a:r>
              <a:rPr lang="ru-RU" i="1" u="sng" dirty="0">
                <a:solidFill>
                  <a:srgbClr val="FFFF00"/>
                </a:solidFill>
              </a:rPr>
              <a:t>«Учитель лишь открывает дверь, а войти ученик должен сам»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notebook-penc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0"/>
            <a:ext cx="99742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89013" y="369888"/>
            <a:ext cx="5057775" cy="725487"/>
          </a:xfrm>
          <a:effectLst>
            <a:outerShdw rotWithShape="0">
              <a:srgbClr val="000000">
                <a:alpha val="59999"/>
              </a:srgb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u="sng" dirty="0" smtClean="0">
                <a:solidFill>
                  <a:schemeClr val="accent4">
                    <a:lumMod val="75000"/>
                  </a:schemeClr>
                </a:solidFill>
              </a:rPr>
              <a:t>Виды проектов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371600" y="1393825"/>
            <a:ext cx="4316413" cy="363537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anchor="ctr">
            <a:normAutofit/>
          </a:bodyPr>
          <a:lstStyle/>
          <a:p>
            <a:pPr algn="just">
              <a:defRPr/>
            </a:pPr>
            <a:r>
              <a:rPr lang="ru-RU" sz="2000" u="sng" dirty="0">
                <a:solidFill>
                  <a:srgbClr val="FF7C80"/>
                </a:solidFill>
              </a:rPr>
              <a:t>Исследовательские проекты:</a:t>
            </a:r>
            <a:r>
              <a:rPr lang="ru-RU" sz="2000" dirty="0">
                <a:solidFill>
                  <a:srgbClr val="853BAB"/>
                </a:solidFill>
              </a:rPr>
              <a:t> хорошо продуманная структура работы с результатом;</a:t>
            </a:r>
          </a:p>
          <a:p>
            <a:pPr>
              <a:defRPr/>
            </a:pPr>
            <a:endParaRPr lang="ru-RU" sz="2000" u="sng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ru-RU" sz="2000" u="sng" dirty="0">
                <a:solidFill>
                  <a:srgbClr val="00B050"/>
                </a:solidFill>
              </a:rPr>
              <a:t>Творческие проекты</a:t>
            </a:r>
            <a:r>
              <a:rPr lang="ru-RU" sz="2000" dirty="0">
                <a:solidFill>
                  <a:srgbClr val="00B050"/>
                </a:solidFill>
              </a:rPr>
              <a:t>: </a:t>
            </a:r>
            <a:r>
              <a:rPr lang="ru-RU" sz="2000" dirty="0">
                <a:solidFill>
                  <a:srgbClr val="853BAB"/>
                </a:solidFill>
              </a:rPr>
              <a:t>отсутствует лишняя детальность в работе;</a:t>
            </a:r>
          </a:p>
          <a:p>
            <a:pPr>
              <a:defRPr/>
            </a:pPr>
            <a:endParaRPr lang="ru-RU" sz="2000" u="sng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ru-RU" sz="2000" u="sng" dirty="0">
                <a:solidFill>
                  <a:srgbClr val="0070C0"/>
                </a:solidFill>
              </a:rPr>
              <a:t>Информационные проекты: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>
                <a:solidFill>
                  <a:srgbClr val="853BAB"/>
                </a:solidFill>
              </a:rPr>
              <a:t>включают в себя лишь сбор информации;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"/>
              <a:defRPr/>
            </a:pPr>
            <a:endParaRPr lang="ru-RU" b="0" dirty="0">
              <a:latin typeface="Century Gothic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418263" y="1166813"/>
            <a:ext cx="3640137" cy="408940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anchor="ctr">
            <a:normAutofit/>
          </a:bodyPr>
          <a:lstStyle/>
          <a:p>
            <a:pPr>
              <a:defRPr/>
            </a:pPr>
            <a:r>
              <a:rPr lang="ru-RU" sz="2000" u="sng">
                <a:solidFill>
                  <a:srgbClr val="B33E20"/>
                </a:solidFill>
              </a:rPr>
              <a:t>Игровые проекты:</a:t>
            </a:r>
            <a:r>
              <a:rPr lang="ru-RU" sz="2000">
                <a:solidFill>
                  <a:srgbClr val="B33E20"/>
                </a:solidFill>
              </a:rPr>
              <a:t> </a:t>
            </a:r>
            <a:r>
              <a:rPr lang="ru-RU" sz="2000">
                <a:solidFill>
                  <a:srgbClr val="853BAB"/>
                </a:solidFill>
              </a:rPr>
              <a:t>учащиеся применяют на себя роли;</a:t>
            </a:r>
          </a:p>
          <a:p>
            <a:pPr algn="just">
              <a:defRPr/>
            </a:pPr>
            <a:endParaRPr lang="ru-RU" sz="2000" u="sng">
              <a:solidFill>
                <a:srgbClr val="FFC000"/>
              </a:solidFill>
            </a:endParaRPr>
          </a:p>
          <a:p>
            <a:pPr>
              <a:defRPr/>
            </a:pPr>
            <a:r>
              <a:rPr lang="ru-RU" sz="2000" u="sng">
                <a:solidFill>
                  <a:srgbClr val="7F7F7F"/>
                </a:solidFill>
              </a:rPr>
              <a:t>Межпредметные  проекты:</a:t>
            </a:r>
            <a:r>
              <a:rPr lang="ru-RU" sz="2000">
                <a:solidFill>
                  <a:srgbClr val="7F7F7F"/>
                </a:solidFill>
              </a:rPr>
              <a:t>  </a:t>
            </a:r>
            <a:r>
              <a:rPr lang="ru-RU" sz="2000">
                <a:solidFill>
                  <a:srgbClr val="853BAB"/>
                </a:solidFill>
              </a:rPr>
              <a:t>проекты,   затрагивающие два-три  предмета, имеющих    четко  определенные исследовательские задания, хорошо проработанные  формы       промежуточных  и  </a:t>
            </a:r>
          </a:p>
          <a:p>
            <a:pPr>
              <a:defRPr/>
            </a:pPr>
            <a:r>
              <a:rPr lang="ru-RU" sz="2000">
                <a:solidFill>
                  <a:srgbClr val="853BAB"/>
                </a:solidFill>
              </a:rPr>
              <a:t>итоговых презентаций.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"/>
              <a:defRPr/>
            </a:pPr>
            <a:endParaRPr lang="ru-RU" sz="1700" b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796925" y="434975"/>
            <a:ext cx="10572750" cy="969963"/>
          </a:xfrm>
          <a:prstGeom prst="rect">
            <a:avLst/>
          </a:prstGeom>
          <a:noFill/>
          <a:effectLst>
            <a:outerShdw rotWithShape="0">
              <a:srgbClr val="000000">
                <a:alpha val="59999"/>
              </a:srgbClr>
            </a:outerShdw>
          </a:effectLst>
        </p:spPr>
        <p:txBody>
          <a:bodyPr anchor="b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EFEFE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EFEFE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EFEFE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EFEFE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3600" dirty="0" smtClean="0">
                <a:solidFill>
                  <a:srgbClr val="9900FF"/>
                </a:solidFill>
                <a:latin typeface="Arial" charset="0"/>
              </a:rPr>
              <a:t>Этапы действий учителя </a:t>
            </a:r>
          </a:p>
          <a:p>
            <a:pPr algn="ctr">
              <a:defRPr/>
            </a:pPr>
            <a:r>
              <a:rPr lang="ru-RU" sz="3600" dirty="0" smtClean="0">
                <a:latin typeface="Arial" charset="0"/>
              </a:rPr>
              <a:t>для подготовки создания </a:t>
            </a:r>
            <a:r>
              <a:rPr lang="ru-RU" sz="3600" dirty="0" smtClean="0">
                <a:solidFill>
                  <a:schemeClr val="tx1"/>
                </a:solidFill>
                <a:latin typeface="Arial" charset="0"/>
              </a:rPr>
              <a:t>проектов </a:t>
            </a:r>
            <a:r>
              <a:rPr lang="ru-RU" sz="3600" dirty="0" smtClean="0">
                <a:latin typeface="Arial" charset="0"/>
              </a:rPr>
              <a:t>детьми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90513" y="2255838"/>
            <a:ext cx="5046662" cy="1327150"/>
          </a:xfrm>
          <a:prstGeom prst="round2Diag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/>
              <a:t>1. Учитель предлагает </a:t>
            </a:r>
            <a:r>
              <a:rPr lang="ru-RU" dirty="0">
                <a:solidFill>
                  <a:srgbClr val="7030A0"/>
                </a:solidFill>
              </a:rPr>
              <a:t>тематическое поле</a:t>
            </a:r>
            <a:r>
              <a:rPr lang="ru-RU" dirty="0"/>
              <a:t> для выбора учениками более интересной на их взгляд темы.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90513" y="3721100"/>
            <a:ext cx="5046662" cy="1336675"/>
          </a:xfrm>
          <a:prstGeom prst="round2Diag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/>
              <a:t>2. Учитель призывает к </a:t>
            </a:r>
            <a:r>
              <a:rPr lang="ru-RU" dirty="0">
                <a:solidFill>
                  <a:srgbClr val="7030A0"/>
                </a:solidFill>
              </a:rPr>
              <a:t>обсуждению </a:t>
            </a:r>
            <a:r>
              <a:rPr lang="ru-RU" dirty="0"/>
              <a:t>учащихся, а дети </a:t>
            </a:r>
            <a:r>
              <a:rPr lang="ru-RU" dirty="0">
                <a:solidFill>
                  <a:srgbClr val="7030A0"/>
                </a:solidFill>
              </a:rPr>
              <a:t>аргументируют выбор своей темы </a:t>
            </a:r>
            <a:r>
              <a:rPr lang="ru-RU" dirty="0"/>
              <a:t>и ее актуальность</a:t>
            </a:r>
          </a:p>
          <a:p>
            <a:pPr algn="just">
              <a:defRPr/>
            </a:pPr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90513" y="5195888"/>
            <a:ext cx="5046662" cy="1336675"/>
          </a:xfrm>
          <a:prstGeom prst="round2Diag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3. Учитель предлагает </a:t>
            </a:r>
            <a:r>
              <a:rPr lang="ru-RU" dirty="0">
                <a:solidFill>
                  <a:srgbClr val="7030A0"/>
                </a:solidFill>
              </a:rPr>
              <a:t>схемы анализа</a:t>
            </a:r>
            <a:r>
              <a:rPr lang="ru-RU" dirty="0"/>
              <a:t> выбранной проблемы.</a:t>
            </a:r>
          </a:p>
          <a:p>
            <a:pPr algn="just">
              <a:defRPr/>
            </a:pPr>
            <a:endParaRPr lang="ru-RU" dirty="0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057900" y="2162175"/>
            <a:ext cx="5688013" cy="3033713"/>
          </a:xfrm>
          <a:prstGeom prst="round2Diag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4. Учитель </a:t>
            </a:r>
            <a:r>
              <a:rPr lang="ru-RU" dirty="0">
                <a:solidFill>
                  <a:srgbClr val="7030A0"/>
                </a:solidFill>
              </a:rPr>
              <a:t>направляет процесс поиска</a:t>
            </a:r>
            <a:r>
              <a:rPr lang="ru-RU" dirty="0"/>
              <a:t>: </a:t>
            </a:r>
          </a:p>
          <a:p>
            <a:pPr algn="just">
              <a:defRPr/>
            </a:pPr>
            <a:r>
              <a:rPr lang="ru-RU" dirty="0"/>
              <a:t>для детей </a:t>
            </a:r>
            <a:r>
              <a:rPr lang="ru-RU" u="sng" dirty="0"/>
              <a:t>младшего и среднего</a:t>
            </a:r>
            <a:r>
              <a:rPr lang="ru-RU" dirty="0"/>
              <a:t> возраста определяет круг источников информации в раздаточных материалах; </a:t>
            </a:r>
          </a:p>
          <a:p>
            <a:pPr algn="just">
              <a:defRPr/>
            </a:pPr>
            <a:r>
              <a:rPr lang="ru-RU" dirty="0"/>
              <a:t>для детей </a:t>
            </a:r>
            <a:r>
              <a:rPr lang="ru-RU" u="sng" dirty="0"/>
              <a:t>старших классов</a:t>
            </a:r>
            <a:r>
              <a:rPr lang="ru-RU" dirty="0"/>
              <a:t> предлагает поиск источников самостоятельно; </a:t>
            </a:r>
          </a:p>
          <a:p>
            <a:pPr algn="just">
              <a:defRPr/>
            </a:pPr>
            <a:r>
              <a:rPr lang="ru-RU" dirty="0">
                <a:solidFill>
                  <a:srgbClr val="7030A0"/>
                </a:solidFill>
              </a:rPr>
              <a:t>!!!</a:t>
            </a:r>
            <a:r>
              <a:rPr lang="ru-RU" dirty="0"/>
              <a:t> Однако </a:t>
            </a:r>
            <a:r>
              <a:rPr lang="ru-RU" dirty="0">
                <a:solidFill>
                  <a:srgbClr val="7030A0"/>
                </a:solidFill>
              </a:rPr>
              <a:t>при высоком уровне сложности темы</a:t>
            </a:r>
            <a:r>
              <a:rPr lang="ru-RU" dirty="0"/>
              <a:t> для старшеклассников необходимо также прибегнуть к выдаче определенного списка ресурсов.</a:t>
            </a:r>
          </a:p>
          <a:p>
            <a:pPr algn="just">
              <a:defRPr/>
            </a:pPr>
            <a:endParaRPr lang="ru-RU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083300" y="5348288"/>
            <a:ext cx="5557838" cy="1114425"/>
          </a:xfrm>
          <a:prstGeom prst="round2Diag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5. Учитель помогает </a:t>
            </a:r>
            <a:r>
              <a:rPr lang="ru-RU" dirty="0">
                <a:solidFill>
                  <a:srgbClr val="7030A0"/>
                </a:solidFill>
              </a:rPr>
              <a:t>скорректировать цель и этапы</a:t>
            </a:r>
            <a:r>
              <a:rPr lang="ru-RU" dirty="0"/>
              <a:t> будущего проекта</a:t>
            </a:r>
          </a:p>
          <a:p>
            <a:pPr>
              <a:defRPr/>
            </a:pPr>
            <a:r>
              <a:rPr lang="ru-RU" dirty="0"/>
              <a:t> </a:t>
            </a:r>
          </a:p>
          <a:p>
            <a:pPr algn="just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43200" y="517525"/>
            <a:ext cx="6269038" cy="1057275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anchor="b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EFEFE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EFEFE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EFEFE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EFEFE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Технология творческих мастерских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727450" y="1916113"/>
            <a:ext cx="7086600" cy="4370387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solidFill>
                  <a:srgbClr val="C00000"/>
                </a:solidFill>
              </a:rPr>
              <a:t>Технология творческих мастерских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/>
              <a:t>– это продуманная во всех деталях модель совместной деятельности, которая позволяет учащимся индивидуально или в коллективе прийти к открытию, построению знания.</a:t>
            </a:r>
          </a:p>
          <a:p>
            <a:pPr algn="just">
              <a:defRPr/>
            </a:pPr>
            <a:r>
              <a:rPr lang="ru-RU" dirty="0"/>
              <a:t>Главное в технологии – не сообщать информацию, а </a:t>
            </a:r>
            <a:r>
              <a:rPr lang="ru-RU" u="sng" dirty="0"/>
              <a:t>передавать способы работы</a:t>
            </a:r>
            <a:r>
              <a:rPr lang="ru-RU" dirty="0"/>
              <a:t>. </a:t>
            </a:r>
          </a:p>
        </p:txBody>
      </p:sp>
      <p:pic>
        <p:nvPicPr>
          <p:cNvPr id="27651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738" y="3446463"/>
            <a:ext cx="2643187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9850" y="163513"/>
            <a:ext cx="6843713" cy="1193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Принципы построения мастерской</a:t>
            </a:r>
          </a:p>
        </p:txBody>
      </p:sp>
      <p:sp>
        <p:nvSpPr>
          <p:cNvPr id="8" name="Пятно 1 7"/>
          <p:cNvSpPr/>
          <p:nvPr/>
        </p:nvSpPr>
        <p:spPr>
          <a:xfrm>
            <a:off x="123825" y="2582863"/>
            <a:ext cx="2971800" cy="2540000"/>
          </a:xfrm>
          <a:prstGeom prst="irregularSeal1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1.Равенство всех, включая мастера</a:t>
            </a:r>
          </a:p>
        </p:txBody>
      </p:sp>
      <p:sp>
        <p:nvSpPr>
          <p:cNvPr id="15" name="Пятно 1 14"/>
          <p:cNvSpPr/>
          <p:nvPr/>
        </p:nvSpPr>
        <p:spPr>
          <a:xfrm>
            <a:off x="2436813" y="2417763"/>
            <a:ext cx="3595687" cy="2870200"/>
          </a:xfrm>
          <a:prstGeom prst="irregularSeal1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2.Отсутствие соревнования, соперничества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5408613" y="2127250"/>
            <a:ext cx="4219575" cy="3160713"/>
          </a:xfrm>
          <a:prstGeom prst="irregularSeal1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3.Безоценочность, отсутствие критики в адрес любого участника мастерской</a:t>
            </a:r>
          </a:p>
        </p:txBody>
      </p:sp>
      <p:sp>
        <p:nvSpPr>
          <p:cNvPr id="18" name="Пятно 1 17"/>
          <p:cNvSpPr/>
          <p:nvPr/>
        </p:nvSpPr>
        <p:spPr>
          <a:xfrm>
            <a:off x="8810625" y="2417763"/>
            <a:ext cx="3789363" cy="2705100"/>
          </a:xfrm>
          <a:prstGeom prst="irregularSeal1">
            <a:avLst/>
          </a:prstGeom>
          <a:solidFill>
            <a:srgbClr val="8282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4.Чередование индивидуальной и коллективной работы.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25" y="447675"/>
            <a:ext cx="10572750" cy="9699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3200" u="sng" dirty="0">
                <a:solidFill>
                  <a:srgbClr val="C00000"/>
                </a:solidFill>
              </a:rPr>
              <a:t>Технологические этапы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построения </a:t>
            </a:r>
            <a:r>
              <a:rPr lang="ru-RU" sz="3200" dirty="0">
                <a:solidFill>
                  <a:schemeClr val="tx1"/>
                </a:solidFill>
              </a:rPr>
              <a:t>мастерской имеют особый порядок</a:t>
            </a:r>
            <a:r>
              <a:rPr lang="ru-RU" sz="3200" dirty="0" smtClean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74663" y="2198688"/>
            <a:ext cx="10999787" cy="419258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anchor="ctr">
            <a:normAutofit fontScale="77500" lnSpcReduction="20000"/>
          </a:bodyPr>
          <a:lstStyle/>
          <a:p>
            <a:pPr marL="342900" indent="-342900" algn="just">
              <a:buFont typeface="Century Gothic" pitchFamily="34" charset="0"/>
              <a:buAutoNum type="arabicPeriod"/>
              <a:defRPr/>
            </a:pPr>
            <a:r>
              <a:rPr lang="ru-RU" sz="2000" b="0" dirty="0">
                <a:solidFill>
                  <a:srgbClr val="FFC000"/>
                </a:solidFill>
              </a:rPr>
              <a:t>Индукция</a:t>
            </a:r>
            <a:r>
              <a:rPr lang="ru-RU" sz="2000" b="0" dirty="0"/>
              <a:t> </a:t>
            </a:r>
          </a:p>
          <a:p>
            <a:pPr algn="just">
              <a:defRPr/>
            </a:pPr>
            <a:r>
              <a:rPr lang="ru-RU" sz="2000" b="0" dirty="0"/>
              <a:t>Учитель создает эмоциональный настрой, подготавливает к раскрытию проблемной ситуации;</a:t>
            </a:r>
          </a:p>
          <a:p>
            <a:pPr algn="just">
              <a:defRPr/>
            </a:pPr>
            <a:endParaRPr lang="ru-RU" sz="2000" b="0" dirty="0">
              <a:solidFill>
                <a:srgbClr val="FFC000"/>
              </a:solidFill>
            </a:endParaRPr>
          </a:p>
          <a:p>
            <a:pPr algn="just">
              <a:defRPr/>
            </a:pPr>
            <a:r>
              <a:rPr lang="ru-RU" sz="2000" b="0" dirty="0">
                <a:solidFill>
                  <a:srgbClr val="FFC000"/>
                </a:solidFill>
              </a:rPr>
              <a:t>2. </a:t>
            </a:r>
            <a:r>
              <a:rPr lang="ru-RU" sz="2000" b="0" dirty="0" err="1">
                <a:solidFill>
                  <a:srgbClr val="FFC000"/>
                </a:solidFill>
              </a:rPr>
              <a:t>Самоконструкция</a:t>
            </a:r>
            <a:r>
              <a:rPr lang="ru-RU" sz="2000" b="0" dirty="0"/>
              <a:t> </a:t>
            </a:r>
          </a:p>
          <a:p>
            <a:pPr algn="just">
              <a:defRPr/>
            </a:pPr>
            <a:r>
              <a:rPr lang="ru-RU" sz="2000" b="0" dirty="0"/>
              <a:t>Учащиеся работают индивидуально, выдвигают гипотезы;</a:t>
            </a:r>
          </a:p>
          <a:p>
            <a:pPr algn="just">
              <a:defRPr/>
            </a:pPr>
            <a:endParaRPr lang="ru-RU" sz="2000" b="0" dirty="0">
              <a:solidFill>
                <a:srgbClr val="FFC000"/>
              </a:solidFill>
            </a:endParaRPr>
          </a:p>
          <a:p>
            <a:pPr algn="just">
              <a:defRPr/>
            </a:pPr>
            <a:r>
              <a:rPr lang="ru-RU" sz="2000" b="0" dirty="0">
                <a:solidFill>
                  <a:srgbClr val="FFC000"/>
                </a:solidFill>
              </a:rPr>
              <a:t>3. </a:t>
            </a:r>
            <a:r>
              <a:rPr lang="ru-RU" sz="2000" b="0" dirty="0" err="1">
                <a:solidFill>
                  <a:srgbClr val="FFC000"/>
                </a:solidFill>
              </a:rPr>
              <a:t>Социоконструкция</a:t>
            </a:r>
            <a:r>
              <a:rPr lang="ru-RU" sz="2000" b="0" dirty="0"/>
              <a:t>  </a:t>
            </a:r>
          </a:p>
          <a:p>
            <a:pPr algn="just">
              <a:defRPr/>
            </a:pPr>
            <a:r>
              <a:rPr lang="ru-RU" sz="2000" b="0" dirty="0"/>
              <a:t>Учащиеся работают в группах, обмениваются идеями.</a:t>
            </a:r>
          </a:p>
          <a:p>
            <a:pPr algn="just">
              <a:defRPr/>
            </a:pPr>
            <a:endParaRPr lang="ru-RU" sz="2000" b="0" dirty="0">
              <a:solidFill>
                <a:srgbClr val="FFC000"/>
              </a:solidFill>
            </a:endParaRPr>
          </a:p>
          <a:p>
            <a:pPr algn="just">
              <a:defRPr/>
            </a:pPr>
            <a:r>
              <a:rPr lang="ru-RU" sz="2000" b="0" dirty="0">
                <a:solidFill>
                  <a:srgbClr val="FFC000"/>
                </a:solidFill>
              </a:rPr>
              <a:t>4. Социализация</a:t>
            </a:r>
            <a:r>
              <a:rPr lang="ru-RU" sz="2000" b="0" dirty="0"/>
              <a:t> </a:t>
            </a:r>
          </a:p>
          <a:p>
            <a:pPr algn="just">
              <a:defRPr/>
            </a:pPr>
            <a:r>
              <a:rPr lang="ru-RU" sz="2000" b="0" dirty="0"/>
              <a:t>Учащиеся знакомятся с результатами работ разных групп, сопоставляют, оценивают, корректируют.</a:t>
            </a:r>
          </a:p>
          <a:p>
            <a:pPr algn="just">
              <a:defRPr/>
            </a:pPr>
            <a:endParaRPr lang="ru-RU" sz="2000" b="0" dirty="0">
              <a:solidFill>
                <a:srgbClr val="FFC000"/>
              </a:solidFill>
            </a:endParaRPr>
          </a:p>
          <a:p>
            <a:pPr algn="just">
              <a:defRPr/>
            </a:pPr>
            <a:r>
              <a:rPr lang="ru-RU" sz="2000" b="0" dirty="0">
                <a:solidFill>
                  <a:srgbClr val="FFC000"/>
                </a:solidFill>
              </a:rPr>
              <a:t>5.</a:t>
            </a:r>
            <a:r>
              <a:rPr lang="ru-RU" sz="2000" b="0" dirty="0"/>
              <a:t> </a:t>
            </a:r>
            <a:r>
              <a:rPr lang="ru-RU" sz="2000" b="0" dirty="0">
                <a:solidFill>
                  <a:srgbClr val="FFC000"/>
                </a:solidFill>
              </a:rPr>
              <a:t>«Разрыв»</a:t>
            </a:r>
            <a:r>
              <a:rPr lang="ru-RU" sz="2000" b="0" dirty="0"/>
              <a:t> </a:t>
            </a:r>
          </a:p>
          <a:p>
            <a:pPr algn="just">
              <a:defRPr/>
            </a:pPr>
            <a:r>
              <a:rPr lang="ru-RU" sz="2000" b="0" dirty="0"/>
              <a:t>Учащиеся сопоставляют свои работы с текстами специалистов: на видео, текстах, аудио, сравнивают старые знания и новые.</a:t>
            </a:r>
          </a:p>
          <a:p>
            <a:pPr algn="just">
              <a:defRPr/>
            </a:pPr>
            <a:endParaRPr lang="ru-RU" sz="2000" b="0" dirty="0">
              <a:solidFill>
                <a:srgbClr val="FFC000"/>
              </a:solidFill>
            </a:endParaRPr>
          </a:p>
          <a:p>
            <a:pPr algn="just">
              <a:defRPr/>
            </a:pPr>
            <a:r>
              <a:rPr lang="ru-RU" sz="2000" b="0" dirty="0">
                <a:solidFill>
                  <a:srgbClr val="FFC000"/>
                </a:solidFill>
              </a:rPr>
              <a:t>6. Рефлексия</a:t>
            </a:r>
            <a:r>
              <a:rPr lang="ru-RU" sz="2000" b="0" dirty="0"/>
              <a:t> </a:t>
            </a:r>
          </a:p>
          <a:p>
            <a:pPr algn="just">
              <a:defRPr/>
            </a:pPr>
            <a:r>
              <a:rPr lang="ru-RU" sz="2000" b="0" dirty="0"/>
              <a:t>Учащиеся оценивают работу индивидуальной и совместной деятельности.</a:t>
            </a:r>
          </a:p>
          <a:p>
            <a:pPr algn="just">
              <a:defRPr/>
            </a:pPr>
            <a:endParaRPr lang="ru-RU" sz="2000" b="0" dirty="0">
              <a:solidFill>
                <a:srgbClr val="FFC000"/>
              </a:solidFill>
            </a:endParaRPr>
          </a:p>
          <a:p>
            <a:pPr algn="just">
              <a:defRPr/>
            </a:pPr>
            <a:r>
              <a:rPr lang="ru-RU" sz="2000" b="0" dirty="0">
                <a:solidFill>
                  <a:srgbClr val="FFC000"/>
                </a:solidFill>
              </a:rPr>
              <a:t>7. Панель</a:t>
            </a:r>
            <a:r>
              <a:rPr lang="ru-RU" sz="2000" b="0" dirty="0"/>
              <a:t> </a:t>
            </a:r>
          </a:p>
          <a:p>
            <a:pPr algn="just">
              <a:defRPr/>
            </a:pPr>
            <a:r>
              <a:rPr lang="ru-RU" sz="2000" b="0" dirty="0"/>
              <a:t>Финальное открытие, обсуждение готовых продуктов мастерской.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"/>
              <a:defRPr/>
            </a:pPr>
            <a:endParaRPr lang="ru-RU" b="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25" y="447675"/>
            <a:ext cx="10572750" cy="1125538"/>
          </a:xfrm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Пример подачи поставленной </a:t>
            </a:r>
            <a:r>
              <a:rPr lang="ru-RU" sz="2800" u="sng" dirty="0">
                <a:solidFill>
                  <a:srgbClr val="C00000"/>
                </a:solidFill>
              </a:rPr>
              <a:t>проблемной ситуации </a:t>
            </a:r>
            <a:r>
              <a:rPr lang="ru-RU" sz="2800" dirty="0">
                <a:solidFill>
                  <a:schemeClr val="tx1"/>
                </a:solidFill>
              </a:rPr>
              <a:t>учителем для </a:t>
            </a:r>
            <a:r>
              <a:rPr lang="ru-RU" sz="2800" u="sng" dirty="0" smtClean="0">
                <a:solidFill>
                  <a:srgbClr val="C00000"/>
                </a:solidFill>
              </a:rPr>
              <a:t>технологии </a:t>
            </a:r>
            <a:r>
              <a:rPr lang="ru-RU" sz="2800" u="sng" dirty="0">
                <a:solidFill>
                  <a:srgbClr val="C00000"/>
                </a:solidFill>
              </a:rPr>
              <a:t>творческих мастерских </a:t>
            </a:r>
            <a:r>
              <a:rPr lang="ru-RU" sz="2800" dirty="0" smtClean="0">
                <a:solidFill>
                  <a:schemeClr val="tx1"/>
                </a:solidFill>
              </a:rPr>
              <a:t>может </a:t>
            </a:r>
            <a:r>
              <a:rPr lang="ru-RU" sz="2800" dirty="0">
                <a:solidFill>
                  <a:schemeClr val="tx1"/>
                </a:solidFill>
              </a:rPr>
              <a:t>звучать так: 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01650" y="2524125"/>
            <a:ext cx="4651375" cy="197802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Перед просмотром фильма об </a:t>
            </a:r>
            <a:r>
              <a:rPr lang="ru-RU" dirty="0" err="1"/>
              <a:t>Ульяме</a:t>
            </a:r>
            <a:r>
              <a:rPr lang="ru-RU" dirty="0"/>
              <a:t> Шекспире:</a:t>
            </a:r>
          </a:p>
          <a:p>
            <a:pPr algn="ctr">
              <a:defRPr/>
            </a:pPr>
            <a:r>
              <a:rPr lang="ru-RU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«Представьте,  что  у вас есть возможность поговорить с Шекспиром. Напишите 3 вопроса, получите ли вы ответы после видео».</a:t>
            </a:r>
            <a:endParaRPr lang="ru-RU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6731000" y="2128838"/>
            <a:ext cx="4651375" cy="197802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i="1" dirty="0">
                <a:solidFill>
                  <a:srgbClr val="002060"/>
                </a:solidFill>
              </a:rPr>
              <a:t>«Просмотрите карту Лондона, проложите кратчайший маршрут от </a:t>
            </a:r>
            <a:r>
              <a:rPr lang="ru-RU" i="1" dirty="0" err="1">
                <a:solidFill>
                  <a:srgbClr val="002060"/>
                </a:solidFill>
              </a:rPr>
              <a:t>Хайд</a:t>
            </a:r>
            <a:r>
              <a:rPr lang="ru-RU" i="1" dirty="0">
                <a:solidFill>
                  <a:srgbClr val="002060"/>
                </a:solidFill>
              </a:rPr>
              <a:t> Парка до </a:t>
            </a:r>
            <a:r>
              <a:rPr lang="ru-RU" i="1" dirty="0" err="1">
                <a:solidFill>
                  <a:srgbClr val="002060"/>
                </a:solidFill>
              </a:rPr>
              <a:t>Трафалгарской</a:t>
            </a:r>
            <a:r>
              <a:rPr lang="ru-RU" i="1" dirty="0">
                <a:solidFill>
                  <a:srgbClr val="002060"/>
                </a:solidFill>
              </a:rPr>
              <a:t> площади, посетив максимальное количество достопримечательностей».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1543050" y="4852988"/>
            <a:ext cx="1284288" cy="1195387"/>
          </a:xfrm>
          <a:prstGeom prst="smileyFac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7089775" y="4408488"/>
            <a:ext cx="1282700" cy="1195387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25" y="447675"/>
            <a:ext cx="10572750" cy="969963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FF00"/>
                </a:solidFill>
              </a:rPr>
              <a:t>Ролевая игра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3349868" y="2066192"/>
            <a:ext cx="5677877" cy="4510088"/>
          </a:xfrm>
          <a:prstGeom prst="vertic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00"/>
                </a:solidFill>
              </a:rPr>
              <a:t>Ролевая игра</a:t>
            </a:r>
            <a:r>
              <a:rPr lang="ru-RU" dirty="0"/>
              <a:t> – форма моделирования ребенком социальных отношений: свободная импровизация, не подчиненная жестким правилам и неизменным условиям. </a:t>
            </a:r>
          </a:p>
        </p:txBody>
      </p:sp>
      <p:sp>
        <p:nvSpPr>
          <p:cNvPr id="5" name="Улыбающееся лицо 4"/>
          <p:cNvSpPr/>
          <p:nvPr/>
        </p:nvSpPr>
        <p:spPr>
          <a:xfrm>
            <a:off x="9358313" y="4930775"/>
            <a:ext cx="1147762" cy="1152525"/>
          </a:xfrm>
          <a:prstGeom prst="smileyFace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1748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2897188"/>
            <a:ext cx="3160712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усеченными соседними углами 3"/>
          <p:cNvSpPr/>
          <p:nvPr/>
        </p:nvSpPr>
        <p:spPr>
          <a:xfrm>
            <a:off x="272316" y="1898650"/>
            <a:ext cx="5460270" cy="233997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i="1" dirty="0">
                <a:solidFill>
                  <a:srgbClr val="FFFF00"/>
                </a:solidFill>
              </a:rPr>
              <a:t>Мотивационно-побудительную функцию</a:t>
            </a:r>
            <a:r>
              <a:rPr lang="ru-RU" i="1" dirty="0"/>
              <a:t>.</a:t>
            </a:r>
            <a:r>
              <a:rPr lang="ru-RU" dirty="0"/>
              <a:t> </a:t>
            </a:r>
          </a:p>
          <a:p>
            <a:pPr algn="just">
              <a:defRPr/>
            </a:pPr>
            <a:r>
              <a:rPr lang="ru-RU" dirty="0"/>
              <a:t>Ролевая игра вызывает огромную потребность в общении детей, вызывает их любопытство в том, каким же образом поведет себя знакомый одноклассник в незнакомой ситуации.</a:t>
            </a:r>
          </a:p>
        </p:txBody>
      </p:sp>
      <p:sp>
        <p:nvSpPr>
          <p:cNvPr id="5" name="Прямоугольник с двумя усеченными соседними углами 4"/>
          <p:cNvSpPr/>
          <p:nvPr/>
        </p:nvSpPr>
        <p:spPr>
          <a:xfrm>
            <a:off x="272316" y="4352924"/>
            <a:ext cx="5521813" cy="2189163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i="1" dirty="0">
                <a:solidFill>
                  <a:srgbClr val="FFFF00"/>
                </a:solidFill>
              </a:rPr>
              <a:t>Обучающую функцию.</a:t>
            </a:r>
            <a:r>
              <a:rPr lang="ru-RU" dirty="0">
                <a:solidFill>
                  <a:srgbClr val="FFFF00"/>
                </a:solidFill>
              </a:rPr>
              <a:t> </a:t>
            </a:r>
          </a:p>
          <a:p>
            <a:pPr algn="just">
              <a:defRPr/>
            </a:pPr>
            <a:r>
              <a:rPr lang="ru-RU" dirty="0"/>
              <a:t>Ролевая игра в значительной степени способствует развитию речевых навыков и умений на уроках языка, истории, литературы. Обучает моделировать общение учащихся в различных речевых ситуациях. </a:t>
            </a:r>
          </a:p>
        </p:txBody>
      </p:sp>
      <p:sp>
        <p:nvSpPr>
          <p:cNvPr id="6" name="Прямоугольник с двумя усеченными соседними углами 5"/>
          <p:cNvSpPr/>
          <p:nvPr/>
        </p:nvSpPr>
        <p:spPr>
          <a:xfrm>
            <a:off x="5995988" y="1898650"/>
            <a:ext cx="5538787" cy="2339975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i="1" dirty="0">
                <a:solidFill>
                  <a:srgbClr val="FFFF00"/>
                </a:solidFill>
              </a:rPr>
              <a:t>Воспитательную функцию.</a:t>
            </a:r>
            <a:r>
              <a:rPr lang="ru-RU" i="1" dirty="0"/>
              <a:t> </a:t>
            </a:r>
          </a:p>
          <a:p>
            <a:pPr>
              <a:defRPr/>
            </a:pPr>
            <a:r>
              <a:rPr lang="ru-RU" dirty="0"/>
              <a:t>В ролевых играх воспитывается сознательная дисциплина, трудолюбие, взаимопомощь, активность ребёнка, готовность включаться в разные виды деятельности, самостоятельность, умение отстоять свою точку зрения, проявить инициативу. </a:t>
            </a:r>
          </a:p>
        </p:txBody>
      </p:sp>
      <p:sp>
        <p:nvSpPr>
          <p:cNvPr id="7" name="Прямоугольник с двумя усеченными соседними углами 6"/>
          <p:cNvSpPr/>
          <p:nvPr/>
        </p:nvSpPr>
        <p:spPr>
          <a:xfrm>
            <a:off x="5995988" y="4352925"/>
            <a:ext cx="5538787" cy="2189163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i="1" dirty="0">
                <a:solidFill>
                  <a:srgbClr val="FFFF00"/>
                </a:solidFill>
              </a:rPr>
              <a:t>Ориентирующую функцию. </a:t>
            </a:r>
          </a:p>
          <a:p>
            <a:pPr algn="just">
              <a:defRPr/>
            </a:pPr>
            <a:r>
              <a:rPr lang="ru-RU" dirty="0"/>
              <a:t>Сюжетно-ролевая игра формирует у школьника способность сыграть роль другого человека, увидеть себя с другой стороны, понять, хотел бы он так жить в дальнейшем, исполняя похожую роль.</a:t>
            </a:r>
          </a:p>
          <a:p>
            <a:pPr algn="just">
              <a:defRPr/>
            </a:pPr>
            <a:endParaRPr lang="ru-RU" dirty="0"/>
          </a:p>
        </p:txBody>
      </p:sp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xfrm>
            <a:off x="809625" y="447675"/>
            <a:ext cx="10572750" cy="969963"/>
          </a:xfr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EFEFE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EFEFE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EFEFE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EFEFE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dirty="0" smtClean="0">
                <a:solidFill>
                  <a:srgbClr val="FFFF00"/>
                </a:solidFill>
              </a:rPr>
              <a:t>Функции сюжетно-ролевой игры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усеченными соседними углами 3"/>
          <p:cNvSpPr/>
          <p:nvPr/>
        </p:nvSpPr>
        <p:spPr>
          <a:xfrm>
            <a:off x="274882" y="2514967"/>
            <a:ext cx="5540375" cy="2189162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i="1" dirty="0">
                <a:solidFill>
                  <a:srgbClr val="FFFF00"/>
                </a:solidFill>
              </a:rPr>
              <a:t>Компенсаторную функцию.</a:t>
            </a:r>
            <a:r>
              <a:rPr lang="ru-RU" dirty="0">
                <a:solidFill>
                  <a:srgbClr val="FFFF00"/>
                </a:solidFill>
              </a:rPr>
              <a:t> </a:t>
            </a:r>
          </a:p>
          <a:p>
            <a:pPr algn="just">
              <a:defRPr/>
            </a:pPr>
            <a:r>
              <a:rPr lang="ru-RU" dirty="0"/>
              <a:t>Дети стремятся к общению, к взрослости, и сюжетно-ролевая игра даёт им возможность выйти за рамки своего сюжета и расширить его, реализовав тем самым свои желания и амбиции.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81063" y="219075"/>
            <a:ext cx="10571162" cy="106521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anchor="b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EFEFE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EFEFE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EFEFE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EFEFE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dirty="0" smtClean="0">
                <a:solidFill>
                  <a:srgbClr val="FFFF00"/>
                </a:solidFill>
              </a:rPr>
              <a:t>Функции сюжетно-ролевой игры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3795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3076575"/>
            <a:ext cx="3303588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25" y="447675"/>
            <a:ext cx="10572750" cy="1565275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rgbClr val="FFFF00"/>
                </a:solidFill>
              </a:rPr>
              <a:t>Как же обучить детей использованию ролевых игр?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57200" y="2400300"/>
            <a:ext cx="5275263" cy="271621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u="sng" dirty="0">
                <a:solidFill>
                  <a:srgbClr val="FFFF00"/>
                </a:solidFill>
              </a:rPr>
              <a:t>Первый принцип организации сюжетно-ролевой игры:</a:t>
            </a:r>
            <a:r>
              <a:rPr lang="ru-RU" dirty="0">
                <a:solidFill>
                  <a:srgbClr val="FFFF00"/>
                </a:solidFill>
              </a:rPr>
              <a:t> </a:t>
            </a:r>
          </a:p>
          <a:p>
            <a:pPr>
              <a:defRPr/>
            </a:pPr>
            <a:endParaRPr lang="ru-RU" dirty="0">
              <a:solidFill>
                <a:srgbClr val="FFFF00"/>
              </a:solidFill>
            </a:endParaRPr>
          </a:p>
          <a:p>
            <a:pPr algn="just">
              <a:defRPr/>
            </a:pPr>
            <a:r>
              <a:rPr lang="ru-RU" i="1" dirty="0"/>
              <a:t>Для того чтобы дети овладели игровыми действиями, учителю необходимо первоначально </a:t>
            </a:r>
            <a:r>
              <a:rPr lang="ru-RU" i="1" u="sng" dirty="0">
                <a:solidFill>
                  <a:srgbClr val="FFFF00"/>
                </a:solidFill>
              </a:rPr>
              <a:t>играть вместе</a:t>
            </a:r>
            <a:r>
              <a:rPr lang="ru-RU" i="1" dirty="0"/>
              <a:t> с ними.</a:t>
            </a:r>
          </a:p>
          <a:p>
            <a:pPr algn="just">
              <a:defRPr/>
            </a:pPr>
            <a:r>
              <a:rPr lang="ru-RU" i="1" dirty="0"/>
              <a:t> </a:t>
            </a:r>
            <a:endParaRPr lang="ru-RU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02350" y="2382838"/>
            <a:ext cx="5459413" cy="382428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u="sng" dirty="0">
                <a:solidFill>
                  <a:srgbClr val="FFFF00"/>
                </a:solidFill>
              </a:rPr>
              <a:t>Второй принцип организации сюжетно-ролевой игры: </a:t>
            </a:r>
          </a:p>
          <a:p>
            <a:pPr>
              <a:defRPr/>
            </a:pPr>
            <a:endParaRPr lang="ru-RU" dirty="0">
              <a:solidFill>
                <a:srgbClr val="FFFF00"/>
              </a:solidFill>
            </a:endParaRPr>
          </a:p>
          <a:p>
            <a:pPr algn="just">
              <a:defRPr/>
            </a:pPr>
            <a:r>
              <a:rPr lang="ru-RU" i="1" dirty="0"/>
              <a:t>Учитель должен играть с детьми так, чтобы детьми сразу “открывался” и усваивался новый, более сложный способ её построения, но делать это первоначально необходимо </a:t>
            </a:r>
            <a:r>
              <a:rPr lang="ru-RU" i="1" u="sng" dirty="0">
                <a:solidFill>
                  <a:srgbClr val="FFFF00"/>
                </a:solidFill>
              </a:rPr>
              <a:t>поэтапно</a:t>
            </a:r>
            <a:r>
              <a:rPr lang="ru-RU" i="1" dirty="0"/>
              <a:t>, </a:t>
            </a:r>
            <a:r>
              <a:rPr lang="ru-RU" i="1" u="sng" dirty="0">
                <a:solidFill>
                  <a:srgbClr val="FFFF00"/>
                </a:solidFill>
              </a:rPr>
              <a:t>в небольших группах</a:t>
            </a:r>
            <a:r>
              <a:rPr lang="ru-RU" i="1" dirty="0"/>
              <a:t>. </a:t>
            </a:r>
            <a:endParaRPr lang="ru-RU" dirty="0"/>
          </a:p>
          <a:p>
            <a:pPr algn="ctr">
              <a:defRPr/>
            </a:pPr>
            <a:r>
              <a:rPr lang="ru-RU" i="1" dirty="0"/>
              <a:t> </a:t>
            </a:r>
            <a:endParaRPr lang="ru-RU" dirty="0"/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25" y="447675"/>
            <a:ext cx="10572750" cy="1152525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В чем же состоит главная </a:t>
            </a:r>
            <a:r>
              <a:rPr lang="ru-RU" dirty="0" smtClean="0">
                <a:solidFill>
                  <a:srgbClr val="FFFF00"/>
                </a:solidFill>
              </a:rPr>
              <a:t>цель</a:t>
            </a:r>
            <a:r>
              <a:rPr lang="ru-RU" dirty="0" smtClean="0"/>
              <a:t> обучения?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450" y="3279775"/>
            <a:ext cx="7375525" cy="2068513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  <a:defRPr/>
            </a:pPr>
            <a:r>
              <a:rPr lang="ru-RU" sz="2000" b="1" dirty="0">
                <a:solidFill>
                  <a:srgbClr val="FFFF00"/>
                </a:solidFill>
              </a:rPr>
              <a:t>Главной целью обучения </a:t>
            </a:r>
            <a:r>
              <a:rPr lang="ru-RU" sz="2000" b="1" dirty="0" smtClean="0"/>
              <a:t>является </a:t>
            </a:r>
            <a:r>
              <a:rPr lang="ru-RU" sz="2000" b="1" dirty="0"/>
              <a:t>формирование всесторонне развитой личности, которая умеет учиться</a:t>
            </a:r>
            <a:r>
              <a:rPr lang="ru-RU" sz="2000" b="1" dirty="0" smtClean="0"/>
              <a:t>, а также </a:t>
            </a:r>
            <a:r>
              <a:rPr lang="ru-RU" sz="2000" b="1" dirty="0"/>
              <a:t>практически применять, накопленные знания.</a:t>
            </a:r>
          </a:p>
          <a:p>
            <a:pPr>
              <a:defRPr/>
            </a:pPr>
            <a:endParaRPr lang="ru-RU" sz="2000" dirty="0"/>
          </a:p>
        </p:txBody>
      </p:sp>
      <p:sp>
        <p:nvSpPr>
          <p:cNvPr id="5" name="6-конечная звезда 4"/>
          <p:cNvSpPr/>
          <p:nvPr/>
        </p:nvSpPr>
        <p:spPr>
          <a:xfrm rot="20935134">
            <a:off x="636588" y="2058988"/>
            <a:ext cx="869950" cy="96361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12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1888" y="3744913"/>
            <a:ext cx="2735262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09625" y="447675"/>
            <a:ext cx="10572750" cy="1565275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anchor="b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EFEFE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EFEFE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EFEFE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EFEFE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mtClean="0">
                <a:solidFill>
                  <a:srgbClr val="FFFF00"/>
                </a:solidFill>
              </a:rPr>
              <a:t>Как же обучить детей использованию ролевых игр?</a:t>
            </a:r>
            <a:br>
              <a:rPr lang="ru-RU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922713" y="2349500"/>
            <a:ext cx="6565900" cy="28606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u="sng">
                <a:solidFill>
                  <a:srgbClr val="FFFF00"/>
                </a:solidFill>
                <a:cs typeface="Arial" charset="0"/>
              </a:rPr>
              <a:t>Третий принцип организации сюжетно-ролевой игры: </a:t>
            </a:r>
            <a:endParaRPr lang="ru-RU">
              <a:solidFill>
                <a:srgbClr val="FFFF00"/>
              </a:solidFill>
              <a:cs typeface="Arial" charset="0"/>
            </a:endParaRPr>
          </a:p>
          <a:p>
            <a:pPr algn="just">
              <a:defRPr/>
            </a:pPr>
            <a:r>
              <a:rPr lang="ru-RU" i="1">
                <a:solidFill>
                  <a:srgbClr val="FFFFFF"/>
                </a:solidFill>
                <a:cs typeface="Arial" charset="0"/>
              </a:rPr>
              <a:t>Учителю необходимо при формировании игровых умений одновременно ориентировать ребёнка на </a:t>
            </a:r>
            <a:r>
              <a:rPr lang="ru-RU" i="1" u="sng">
                <a:solidFill>
                  <a:srgbClr val="FFFF00"/>
                </a:solidFill>
                <a:cs typeface="Arial" charset="0"/>
              </a:rPr>
              <a:t>осуществление его видения</a:t>
            </a:r>
            <a:r>
              <a:rPr lang="ru-RU" i="1">
                <a:solidFill>
                  <a:srgbClr val="FFFF00"/>
                </a:solidFill>
                <a:cs typeface="Arial" charset="0"/>
              </a:rPr>
              <a:t> </a:t>
            </a:r>
            <a:r>
              <a:rPr lang="ru-RU" i="1">
                <a:solidFill>
                  <a:srgbClr val="FFFFFF"/>
                </a:solidFill>
                <a:cs typeface="Arial" charset="0"/>
              </a:rPr>
              <a:t>игры в соответствии с их собственными желаниями и интересами</a:t>
            </a:r>
            <a:r>
              <a:rPr lang="ru-RU" i="1">
                <a:solidFill>
                  <a:srgbClr val="FFFFFF"/>
                </a:solidFill>
                <a:latin typeface="Arial" charset="0"/>
                <a:cs typeface="Arial" charset="0"/>
              </a:rPr>
              <a:t>, полагаться на его собственный опыт, не навязывая свои знания</a:t>
            </a:r>
            <a:r>
              <a:rPr lang="ru-RU" i="1">
                <a:solidFill>
                  <a:srgbClr val="FFFFFF"/>
                </a:solidFill>
                <a:cs typeface="Arial" charset="0"/>
              </a:rPr>
              <a:t>. </a:t>
            </a:r>
            <a:endParaRPr lang="ru-RU">
              <a:solidFill>
                <a:srgbClr val="FFFFFF"/>
              </a:solidFill>
              <a:cs typeface="Arial" charset="0"/>
            </a:endParaRPr>
          </a:p>
          <a:p>
            <a:pPr algn="just">
              <a:defRPr/>
            </a:pPr>
            <a:r>
              <a:rPr lang="ru-RU">
                <a:solidFill>
                  <a:srgbClr val="FFFFFF"/>
                </a:solidFill>
                <a:cs typeface="Arial" charset="0"/>
              </a:rPr>
              <a:t> </a:t>
            </a:r>
            <a:endParaRPr lang="ru-RU" i="1">
              <a:solidFill>
                <a:srgbClr val="FFFFFF"/>
              </a:solidFill>
              <a:cs typeface="Arial" charset="0"/>
            </a:endParaRPr>
          </a:p>
          <a:p>
            <a:pPr algn="just">
              <a:defRPr/>
            </a:pPr>
            <a:r>
              <a:rPr lang="ru-RU" i="1">
                <a:solidFill>
                  <a:srgbClr val="FFFFFF"/>
                </a:solidFill>
                <a:cs typeface="Arial" charset="0"/>
              </a:rPr>
              <a:t> </a:t>
            </a: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5843" name="Picture 5" descr="83e6d73440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" y="2865438"/>
            <a:ext cx="2625725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ln>
                  <a:solidFill>
                    <a:schemeClr val="bg2">
                      <a:lumMod val="90000"/>
                      <a:lumOff val="10000"/>
                    </a:schemeClr>
                  </a:solidFill>
                </a:ln>
                <a:solidFill>
                  <a:schemeClr val="accent4"/>
                </a:solidFill>
              </a:rPr>
              <a:t>Кейс-технология</a:t>
            </a:r>
            <a:endParaRPr lang="ru-RU" dirty="0">
              <a:ln>
                <a:solidFill>
                  <a:schemeClr val="bg2">
                    <a:lumMod val="90000"/>
                    <a:lumOff val="10000"/>
                  </a:schemeClr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4" name="Блок-схема: задержка 3"/>
          <p:cNvSpPr/>
          <p:nvPr/>
        </p:nvSpPr>
        <p:spPr>
          <a:xfrm>
            <a:off x="4149725" y="2493963"/>
            <a:ext cx="5776913" cy="3235325"/>
          </a:xfrm>
          <a:prstGeom prst="flowChartDela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solidFill>
                  <a:srgbClr val="7030A0"/>
                </a:solidFill>
              </a:rPr>
              <a:t>Кейс-технология</a:t>
            </a:r>
            <a:r>
              <a:rPr lang="ru-RU" dirty="0"/>
              <a:t> – современная образовательная технология, в основе которой лежит анализ какой-либо проблемной ситуации. </a:t>
            </a:r>
          </a:p>
        </p:txBody>
      </p:sp>
      <p:sp>
        <p:nvSpPr>
          <p:cNvPr id="8" name="6-конечная звезда 7"/>
          <p:cNvSpPr/>
          <p:nvPr/>
        </p:nvSpPr>
        <p:spPr>
          <a:xfrm rot="20469283">
            <a:off x="454025" y="2109788"/>
            <a:ext cx="869950" cy="96361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6868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2690813"/>
            <a:ext cx="3100388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>
            <a:off x="501650" y="2290763"/>
            <a:ext cx="7921625" cy="11922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solidFill>
                  <a:schemeClr val="accent4"/>
                </a:solidFill>
              </a:rPr>
              <a:t>-</a:t>
            </a:r>
            <a:r>
              <a:rPr lang="ru-RU" i="1" dirty="0">
                <a:solidFill>
                  <a:schemeClr val="accent4"/>
                </a:solidFill>
              </a:rPr>
              <a:t>индивидуальная работа</a:t>
            </a:r>
            <a:r>
              <a:rPr lang="ru-RU" dirty="0">
                <a:solidFill>
                  <a:schemeClr val="accent4"/>
                </a:solidFill>
              </a:rPr>
              <a:t> обучаемых с материалами кейса</a:t>
            </a:r>
            <a:r>
              <a:rPr lang="ru-RU" dirty="0"/>
              <a:t> </a:t>
            </a:r>
          </a:p>
          <a:p>
            <a:pPr algn="just">
              <a:defRPr/>
            </a:pPr>
            <a:r>
              <a:rPr lang="ru-RU" dirty="0"/>
              <a:t>(поиск проблемы, формулирование альтернатив, предложение решения или рекомендуемого действия);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501650" y="3789363"/>
            <a:ext cx="6518275" cy="11334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solidFill>
                  <a:schemeClr val="accent4"/>
                </a:solidFill>
              </a:rPr>
              <a:t>-</a:t>
            </a:r>
            <a:r>
              <a:rPr lang="ru-RU" i="1" dirty="0">
                <a:solidFill>
                  <a:schemeClr val="accent4"/>
                </a:solidFill>
              </a:rPr>
              <a:t>работа в малых группах</a:t>
            </a:r>
            <a:r>
              <a:rPr lang="ru-RU" dirty="0"/>
              <a:t> </a:t>
            </a:r>
          </a:p>
          <a:p>
            <a:pPr algn="just">
              <a:defRPr/>
            </a:pPr>
            <a:r>
              <a:rPr lang="ru-RU" dirty="0"/>
              <a:t>по согласованию видения ключевой проблемы и ее решений;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501650" y="5229225"/>
            <a:ext cx="6477000" cy="106362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solidFill>
                  <a:schemeClr val="accent4"/>
                </a:solidFill>
              </a:rPr>
              <a:t>-</a:t>
            </a:r>
            <a:r>
              <a:rPr lang="ru-RU" i="1" dirty="0">
                <a:solidFill>
                  <a:schemeClr val="accent4"/>
                </a:solidFill>
              </a:rPr>
              <a:t>презентация и экспертиза</a:t>
            </a:r>
            <a:r>
              <a:rPr lang="ru-RU" dirty="0">
                <a:solidFill>
                  <a:schemeClr val="accent4"/>
                </a:solidFill>
              </a:rPr>
              <a:t> </a:t>
            </a:r>
            <a:r>
              <a:rPr lang="ru-RU" i="1" dirty="0">
                <a:solidFill>
                  <a:schemeClr val="accent4"/>
                </a:solidFill>
              </a:rPr>
              <a:t>результатов</a:t>
            </a:r>
            <a:r>
              <a:rPr lang="ru-RU" dirty="0">
                <a:solidFill>
                  <a:schemeClr val="accent4"/>
                </a:solidFill>
              </a:rPr>
              <a:t> </a:t>
            </a:r>
          </a:p>
          <a:p>
            <a:pPr algn="just">
              <a:defRPr/>
            </a:pPr>
            <a:r>
              <a:rPr lang="ru-RU" dirty="0"/>
              <a:t>малых групп на общей дискуссии (в рамках учебной группы).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ln>
                  <a:solidFill>
                    <a:schemeClr val="bg2">
                      <a:lumMod val="90000"/>
                      <a:lumOff val="10000"/>
                    </a:schemeClr>
                  </a:solidFill>
                </a:ln>
                <a:solidFill>
                  <a:schemeClr val="accent4"/>
                </a:solidFill>
              </a:rPr>
              <a:t>Основные этапы кейс-технологии:</a:t>
            </a:r>
            <a:endParaRPr lang="ru-RU" dirty="0">
              <a:ln>
                <a:solidFill>
                  <a:schemeClr val="bg2">
                    <a:lumMod val="90000"/>
                    <a:lumOff val="10000"/>
                  </a:schemeClr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10" name="6-конечная звезда 9"/>
          <p:cNvSpPr/>
          <p:nvPr/>
        </p:nvSpPr>
        <p:spPr>
          <a:xfrm rot="20469283">
            <a:off x="10723563" y="1974850"/>
            <a:ext cx="869950" cy="96361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89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6238" y="2420938"/>
            <a:ext cx="1325562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9150" y="2222500"/>
            <a:ext cx="10553700" cy="4037013"/>
          </a:xfrm>
        </p:spPr>
        <p:txBody>
          <a:bodyPr>
            <a:normAutofit lnSpcReduction="10000"/>
          </a:bodyPr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b="1" dirty="0"/>
              <a:t> </a:t>
            </a:r>
            <a:endParaRPr lang="ru-RU" dirty="0"/>
          </a:p>
          <a:p>
            <a:pPr algn="just">
              <a:buFont typeface="+mj-lt"/>
              <a:buAutoNum type="arabicPeriod"/>
              <a:defRPr/>
            </a:pPr>
            <a:r>
              <a:rPr lang="ru-RU" b="1" i="1" dirty="0">
                <a:solidFill>
                  <a:schemeClr val="accent4"/>
                </a:solidFill>
              </a:rPr>
              <a:t>В</a:t>
            </a:r>
            <a:r>
              <a:rPr lang="ru-RU" b="1" i="1" dirty="0" smtClean="0">
                <a:solidFill>
                  <a:schemeClr val="accent4"/>
                </a:solidFill>
              </a:rPr>
              <a:t>водный </a:t>
            </a:r>
            <a:r>
              <a:rPr lang="ru-RU" b="1" i="1" dirty="0">
                <a:solidFill>
                  <a:schemeClr val="accent4"/>
                </a:solidFill>
              </a:rPr>
              <a:t>кейс</a:t>
            </a:r>
            <a:r>
              <a:rPr lang="ru-RU" i="1" dirty="0"/>
              <a:t> </a:t>
            </a:r>
            <a:r>
              <a:rPr lang="ru-RU" dirty="0"/>
              <a:t>(сведения о наличии проблемы, ситуации, явления; описание границ рассматриваемого явления);</a:t>
            </a:r>
          </a:p>
          <a:p>
            <a:pPr algn="just">
              <a:buFont typeface="+mj-lt"/>
              <a:buAutoNum type="arabicPeriod"/>
              <a:defRPr/>
            </a:pPr>
            <a:r>
              <a:rPr lang="ru-RU" b="1" i="1" dirty="0">
                <a:solidFill>
                  <a:schemeClr val="accent4"/>
                </a:solidFill>
              </a:rPr>
              <a:t>И</a:t>
            </a:r>
            <a:r>
              <a:rPr lang="ru-RU" b="1" i="1" dirty="0" smtClean="0">
                <a:solidFill>
                  <a:schemeClr val="accent4"/>
                </a:solidFill>
              </a:rPr>
              <a:t>нформационный </a:t>
            </a:r>
            <a:r>
              <a:rPr lang="ru-RU" b="1" i="1" dirty="0">
                <a:solidFill>
                  <a:schemeClr val="accent4"/>
                </a:solidFill>
              </a:rPr>
              <a:t>кейс </a:t>
            </a:r>
            <a:r>
              <a:rPr lang="ru-RU" dirty="0"/>
              <a:t>(объем знаний по какой-либо теме (проблеме), изложенный с той или иной степенью детальности);</a:t>
            </a:r>
          </a:p>
          <a:p>
            <a:pPr algn="just">
              <a:buFont typeface="+mj-lt"/>
              <a:buAutoNum type="arabicPeriod"/>
              <a:defRPr/>
            </a:pPr>
            <a:r>
              <a:rPr lang="ru-RU" b="1" i="1" dirty="0">
                <a:solidFill>
                  <a:schemeClr val="accent4"/>
                </a:solidFill>
              </a:rPr>
              <a:t>С</a:t>
            </a:r>
            <a:r>
              <a:rPr lang="ru-RU" b="1" i="1" dirty="0" smtClean="0">
                <a:solidFill>
                  <a:schemeClr val="accent4"/>
                </a:solidFill>
              </a:rPr>
              <a:t>тратегический </a:t>
            </a:r>
            <a:r>
              <a:rPr lang="ru-RU" b="1" i="1" dirty="0">
                <a:solidFill>
                  <a:schemeClr val="accent4"/>
                </a:solidFill>
              </a:rPr>
              <a:t>кейс</a:t>
            </a:r>
            <a:r>
              <a:rPr lang="ru-RU" i="1" dirty="0"/>
              <a:t> </a:t>
            </a:r>
            <a:r>
              <a:rPr lang="ru-RU" dirty="0"/>
              <a:t>(развитие умения анализировать среду в условиях неопределенности и решать комплексные проблемы со скрытыми детерминантами);</a:t>
            </a:r>
          </a:p>
          <a:p>
            <a:pPr algn="just">
              <a:buFont typeface="+mj-lt"/>
              <a:buAutoNum type="arabicPeriod"/>
              <a:defRPr/>
            </a:pPr>
            <a:r>
              <a:rPr lang="ru-RU" b="1" i="1" dirty="0">
                <a:solidFill>
                  <a:schemeClr val="accent4"/>
                </a:solidFill>
              </a:rPr>
              <a:t>И</a:t>
            </a:r>
            <a:r>
              <a:rPr lang="ru-RU" b="1" i="1" dirty="0" smtClean="0">
                <a:solidFill>
                  <a:schemeClr val="accent4"/>
                </a:solidFill>
              </a:rPr>
              <a:t>сследовательский </a:t>
            </a:r>
            <a:r>
              <a:rPr lang="ru-RU" b="1" i="1" dirty="0">
                <a:solidFill>
                  <a:schemeClr val="accent4"/>
                </a:solidFill>
              </a:rPr>
              <a:t>кейс </a:t>
            </a:r>
            <a:r>
              <a:rPr lang="ru-RU" dirty="0"/>
              <a:t>(аналогичен групповым или индивидуальным проектам — результаты анализа некоторой ситуации представляются в форме изложения);</a:t>
            </a:r>
          </a:p>
          <a:p>
            <a:pPr algn="just">
              <a:buFont typeface="+mj-lt"/>
              <a:buAutoNum type="arabicPeriod"/>
              <a:defRPr/>
            </a:pPr>
            <a:r>
              <a:rPr lang="ru-RU" b="1" i="1" dirty="0" err="1">
                <a:solidFill>
                  <a:schemeClr val="accent4"/>
                </a:solidFill>
              </a:rPr>
              <a:t>Т</a:t>
            </a:r>
            <a:r>
              <a:rPr lang="ru-RU" b="1" i="1" dirty="0" err="1" smtClean="0">
                <a:solidFill>
                  <a:schemeClr val="accent4"/>
                </a:solidFill>
              </a:rPr>
              <a:t>ренинговый</a:t>
            </a:r>
            <a:r>
              <a:rPr lang="ru-RU" b="1" i="1" dirty="0" smtClean="0">
                <a:solidFill>
                  <a:schemeClr val="accent4"/>
                </a:solidFill>
              </a:rPr>
              <a:t> </a:t>
            </a:r>
            <a:r>
              <a:rPr lang="ru-RU" b="1" i="1" dirty="0">
                <a:solidFill>
                  <a:schemeClr val="accent4"/>
                </a:solidFill>
              </a:rPr>
              <a:t>кейс</a:t>
            </a:r>
            <a:r>
              <a:rPr lang="ru-RU" i="1" dirty="0">
                <a:solidFill>
                  <a:schemeClr val="accent4"/>
                </a:solidFill>
              </a:rPr>
              <a:t> </a:t>
            </a:r>
            <a:r>
              <a:rPr lang="ru-RU" dirty="0"/>
              <a:t>(направлен на упрочение и более полное освоение уже использованных ранее инструментов и навыков -  логических и т.п</a:t>
            </a:r>
            <a:r>
              <a:rPr lang="ru-RU" dirty="0" smtClean="0"/>
              <a:t>.).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ln>
                  <a:solidFill>
                    <a:schemeClr val="bg2">
                      <a:lumMod val="90000"/>
                      <a:lumOff val="10000"/>
                    </a:schemeClr>
                  </a:solidFill>
                </a:ln>
                <a:solidFill>
                  <a:schemeClr val="accent4"/>
                </a:solidFill>
              </a:rPr>
              <a:t>Пакет кейс-технологии:</a:t>
            </a:r>
            <a:endParaRPr lang="ru-RU" dirty="0">
              <a:ln>
                <a:solidFill>
                  <a:schemeClr val="bg2">
                    <a:lumMod val="90000"/>
                    <a:lumOff val="10000"/>
                  </a:schemeClr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5" name="6-конечная звезда 4"/>
          <p:cNvSpPr/>
          <p:nvPr/>
        </p:nvSpPr>
        <p:spPr>
          <a:xfrm rot="20469283">
            <a:off x="542925" y="1531938"/>
            <a:ext cx="869950" cy="96361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493713" y="2333625"/>
            <a:ext cx="3981450" cy="3438525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Многим детям необходим индивидуальный темп обучения, ускоренный или замедленный, и не каждый ребенок способен работать в коллективе на начальном этапе. 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4765675" y="2962275"/>
            <a:ext cx="2901950" cy="2181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В этом случае учитель использует:</a:t>
            </a:r>
          </a:p>
        </p:txBody>
      </p:sp>
      <p:sp>
        <p:nvSpPr>
          <p:cNvPr id="6" name="Трапеция 5"/>
          <p:cNvSpPr/>
          <p:nvPr/>
        </p:nvSpPr>
        <p:spPr>
          <a:xfrm>
            <a:off x="7412038" y="2251075"/>
            <a:ext cx="4694237" cy="3806825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6600"/>
                </a:solidFill>
              </a:rPr>
              <a:t>-возможность работы с материалом, обеспеченного гиперссылками.</a:t>
            </a:r>
          </a:p>
          <a:p>
            <a:pPr algn="ctr">
              <a:defRPr/>
            </a:pPr>
            <a:r>
              <a:rPr lang="ru-RU" dirty="0">
                <a:solidFill>
                  <a:srgbClr val="9900FF"/>
                </a:solidFill>
              </a:rPr>
              <a:t>-звуковое сопровождение материала;</a:t>
            </a:r>
          </a:p>
          <a:p>
            <a:pPr algn="ctr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-наличие наглядности: красочные иллюстрации, видеофрагменты, мультимедиа-компоненты, схемы, текст с выделенными важными определениями и т.д.;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47392" y="516670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anchor="b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EFEFE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EFEFE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EFEFE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EFEFE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dirty="0" smtClean="0">
                <a:ln>
                  <a:solidFill>
                    <a:schemeClr val="bg2">
                      <a:lumMod val="90000"/>
                      <a:lumOff val="10000"/>
                    </a:schemeClr>
                  </a:solidFill>
                </a:ln>
                <a:solidFill>
                  <a:schemeClr val="accent4"/>
                </a:solidFill>
              </a:rPr>
              <a:t>Преимущество кейс-технологии - </a:t>
            </a:r>
            <a:r>
              <a:rPr lang="ru-RU" u="sng" dirty="0" err="1" smtClean="0">
                <a:ln>
                  <a:solidFill>
                    <a:schemeClr val="bg2">
                      <a:lumMod val="90000"/>
                      <a:lumOff val="1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дистанционность</a:t>
            </a:r>
            <a:r>
              <a:rPr lang="ru-RU" dirty="0" smtClean="0">
                <a:ln>
                  <a:solidFill>
                    <a:schemeClr val="bg2">
                      <a:lumMod val="90000"/>
                      <a:lumOff val="10000"/>
                    </a:schemeClr>
                  </a:solidFill>
                </a:ln>
                <a:solidFill>
                  <a:schemeClr val="accent4"/>
                </a:solidFill>
              </a:rPr>
              <a:t>:</a:t>
            </a:r>
            <a:endParaRPr lang="ru-RU" dirty="0">
              <a:ln>
                <a:solidFill>
                  <a:schemeClr val="bg2">
                    <a:lumMod val="90000"/>
                    <a:lumOff val="10000"/>
                  </a:schemeClr>
                </a:solidFill>
              </a:ln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25" y="114300"/>
            <a:ext cx="10572750" cy="1303338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Выводы. Ценность использования социальных технологий сегодня:</a:t>
            </a:r>
            <a:endParaRPr lang="ru-RU" dirty="0"/>
          </a:p>
        </p:txBody>
      </p:sp>
      <p:sp>
        <p:nvSpPr>
          <p:cNvPr id="6" name="Рамка 5"/>
          <p:cNvSpPr/>
          <p:nvPr/>
        </p:nvSpPr>
        <p:spPr>
          <a:xfrm>
            <a:off x="422275" y="2109788"/>
            <a:ext cx="6470650" cy="14954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963" name="Прямоугольник 6"/>
          <p:cNvSpPr>
            <a:spLocks noChangeArrowheads="1"/>
          </p:cNvSpPr>
          <p:nvPr/>
        </p:nvSpPr>
        <p:spPr bwMode="auto">
          <a:xfrm>
            <a:off x="609600" y="2473325"/>
            <a:ext cx="609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1) психологический комфорт (отсутствие страха, возможность обсуждения темы-проблемы в команде);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1573213" y="3713163"/>
            <a:ext cx="6472237" cy="14954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965" name="Прямоугольник 8"/>
          <p:cNvSpPr>
            <a:spLocks noChangeArrowheads="1"/>
          </p:cNvSpPr>
          <p:nvPr/>
        </p:nvSpPr>
        <p:spPr bwMode="auto">
          <a:xfrm>
            <a:off x="1762125" y="4087813"/>
            <a:ext cx="6096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2) социализация обучающихся (у учащихся успешно развивается коммуникативная компетенция); 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3165475" y="5316538"/>
            <a:ext cx="6470650" cy="14954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967" name="Прямоугольник 10"/>
          <p:cNvSpPr>
            <a:spLocks noChangeArrowheads="1"/>
          </p:cNvSpPr>
          <p:nvPr/>
        </p:nvSpPr>
        <p:spPr bwMode="auto">
          <a:xfrm>
            <a:off x="3352800" y="5740400"/>
            <a:ext cx="6096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3) деятельностный подход (дети создают собственный продукт, решив проблемную ситуацию самостоятельно); 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8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8888" y="2192338"/>
            <a:ext cx="2671762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09625" y="114300"/>
            <a:ext cx="10572750" cy="1303338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Выводы. Ценность использования социальных технологий сегодня:</a:t>
            </a:r>
            <a:endParaRPr lang="ru-RU" dirty="0"/>
          </a:p>
        </p:txBody>
      </p:sp>
      <p:sp>
        <p:nvSpPr>
          <p:cNvPr id="5" name="Рамка 4"/>
          <p:cNvSpPr/>
          <p:nvPr/>
        </p:nvSpPr>
        <p:spPr>
          <a:xfrm>
            <a:off x="1222375" y="2433638"/>
            <a:ext cx="6470650" cy="149383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987" name="Прямоугольник 5"/>
          <p:cNvSpPr>
            <a:spLocks noChangeArrowheads="1"/>
          </p:cNvSpPr>
          <p:nvPr/>
        </p:nvSpPr>
        <p:spPr bwMode="auto">
          <a:xfrm>
            <a:off x="1474788" y="2579688"/>
            <a:ext cx="609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4) развитие разного рода компетенций (прагматическая, когнитивная, информационная и социальная компетенции, которые обеспечивают полноценное становление всесторонне развитой личности);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2860675" y="4075113"/>
            <a:ext cx="6470650" cy="149383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989" name="Прямоугольник 7"/>
          <p:cNvSpPr>
            <a:spLocks noChangeArrowheads="1"/>
          </p:cNvSpPr>
          <p:nvPr/>
        </p:nvSpPr>
        <p:spPr bwMode="auto">
          <a:xfrm>
            <a:off x="3048000" y="4286250"/>
            <a:ext cx="6096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5) готовность учащихся к работе в команде сейчас и в будущей профессиональной деятельности, а также решать неординарные задачи;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25" y="447675"/>
            <a:ext cx="10572750" cy="969963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Социальные технологии</a:t>
            </a:r>
            <a:endParaRPr lang="ru-RU" dirty="0"/>
          </a:p>
        </p:txBody>
      </p:sp>
      <p:pic>
        <p:nvPicPr>
          <p:cNvPr id="43010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188" y="2490788"/>
            <a:ext cx="3235325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Горизонтальный свиток 1"/>
          <p:cNvSpPr/>
          <p:nvPr/>
        </p:nvSpPr>
        <p:spPr>
          <a:xfrm>
            <a:off x="4808538" y="1978025"/>
            <a:ext cx="4467225" cy="2433638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00"/>
                </a:solidFill>
                <a:latin typeface="Arial" charset="0"/>
                <a:cs typeface="Arial" charset="0"/>
              </a:rPr>
              <a:t>Одно из лозунгов СОЦИАЛЬНЫХ ТЕХНОЛОГИЙ:</a:t>
            </a:r>
          </a:p>
          <a:p>
            <a:pPr algn="ctr">
              <a:defRPr/>
            </a:pPr>
            <a:r>
              <a:rPr lang="ru-RU" i="1" dirty="0">
                <a:solidFill>
                  <a:schemeClr val="tx1"/>
                </a:solidFill>
                <a:latin typeface="Arial" charset="0"/>
                <a:cs typeface="Arial" charset="0"/>
              </a:rPr>
              <a:t>«Настоящий урок начинается не со звонка, а с того момента, когда вспыхивает детская мысль!»  </a:t>
            </a:r>
          </a:p>
        </p:txBody>
      </p:sp>
      <p:sp>
        <p:nvSpPr>
          <p:cNvPr id="4" name="Горизонтальный свиток 1"/>
          <p:cNvSpPr/>
          <p:nvPr/>
        </p:nvSpPr>
        <p:spPr>
          <a:xfrm>
            <a:off x="6254750" y="4151313"/>
            <a:ext cx="4989513" cy="2314575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  <a:latin typeface="Arial" charset="0"/>
                <a:cs typeface="Arial" charset="0"/>
              </a:rPr>
              <a:t>Лишь правильный подбор методов и технологий в обучении позволит ребенку овладеть необходимыми знаниями и позволит ему научиться мыслить </a:t>
            </a:r>
            <a:r>
              <a:rPr lang="ru-RU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самостоятельно!</a:t>
            </a:r>
            <a:r>
              <a:rPr 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endParaRPr lang="ru-RU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/>
          </p:cNvSpPr>
          <p:nvPr/>
        </p:nvSpPr>
        <p:spPr bwMode="auto">
          <a:xfrm>
            <a:off x="839788" y="504825"/>
            <a:ext cx="1057275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rotWithShape="0">
              <a:srgbClr val="000000">
                <a:alpha val="59998"/>
              </a:srgbClr>
            </a:outerShdw>
          </a:effectLst>
        </p:spPr>
        <p:txBody>
          <a:bodyPr anchor="b"/>
          <a:lstStyle/>
          <a:p>
            <a:pPr algn="ctr" defTabSz="457200" eaLnBrk="0" hangingPunct="0">
              <a:defRPr/>
            </a:pPr>
            <a:r>
              <a:rPr lang="ru-RU" sz="40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Социальные технологии. </a:t>
            </a:r>
          </a:p>
          <a:p>
            <a:pPr algn="ctr" defTabSz="457200" eaLnBrk="0" hangingPunct="0">
              <a:defRPr/>
            </a:pPr>
            <a:r>
              <a:rPr lang="ru-RU" sz="4000" dirty="0">
                <a:latin typeface="+mj-lt"/>
                <a:ea typeface="+mj-ea"/>
                <a:cs typeface="+mj-cs"/>
              </a:rPr>
              <a:t>Что же это?</a:t>
            </a:r>
          </a:p>
        </p:txBody>
      </p:sp>
      <p:sp>
        <p:nvSpPr>
          <p:cNvPr id="4" name="6-конечная звезда 3"/>
          <p:cNvSpPr/>
          <p:nvPr/>
        </p:nvSpPr>
        <p:spPr>
          <a:xfrm rot="20453417">
            <a:off x="138113" y="1889125"/>
            <a:ext cx="869950" cy="96361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ьная выноска 4"/>
          <p:cNvSpPr/>
          <p:nvPr/>
        </p:nvSpPr>
        <p:spPr>
          <a:xfrm>
            <a:off x="668338" y="2370138"/>
            <a:ext cx="7931150" cy="2325687"/>
          </a:xfrm>
          <a:prstGeom prst="wedgeEllipseCallou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FFFF00"/>
                </a:solidFill>
              </a:rPr>
              <a:t>Социальные технологии </a:t>
            </a:r>
            <a:r>
              <a:rPr lang="ru-RU" sz="2000" dirty="0"/>
              <a:t>– это совокупность методов и приемов, которые позволяют решать задачи на уроке при взаимодействии обучающихся друг с другом </a:t>
            </a:r>
            <a:r>
              <a:rPr lang="ru-RU" sz="2000" u="sng" dirty="0"/>
              <a:t>при минимальном воздействии учителя.</a:t>
            </a:r>
          </a:p>
        </p:txBody>
      </p:sp>
      <p:sp>
        <p:nvSpPr>
          <p:cNvPr id="6" name="Улыбающееся лицо 5"/>
          <p:cNvSpPr/>
          <p:nvPr/>
        </p:nvSpPr>
        <p:spPr>
          <a:xfrm>
            <a:off x="1676400" y="4779963"/>
            <a:ext cx="1128713" cy="1135062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3287713" y="2752725"/>
            <a:ext cx="8718550" cy="1835150"/>
          </a:xfrm>
          <a:prstGeom prst="rect">
            <a:avLst/>
          </a:prstGeom>
          <a:effectLst>
            <a:outerShdw rotWithShape="0">
              <a:srgbClr val="000000">
                <a:alpha val="39998"/>
              </a:srgbClr>
            </a:outerShdw>
          </a:effectLst>
        </p:spPr>
        <p:txBody>
          <a:bodyPr anchor="ctr"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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 2" pitchFamily="18" charset="2"/>
              <a:buNone/>
              <a:defRPr/>
            </a:pPr>
            <a:r>
              <a:rPr lang="ru-RU" b="0" dirty="0" smtClean="0"/>
              <a:t>с</a:t>
            </a:r>
          </a:p>
        </p:txBody>
      </p:sp>
      <p:sp>
        <p:nvSpPr>
          <p:cNvPr id="2" name="Овальная выноска 1"/>
          <p:cNvSpPr/>
          <p:nvPr/>
        </p:nvSpPr>
        <p:spPr>
          <a:xfrm>
            <a:off x="6577013" y="4697413"/>
            <a:ext cx="4443412" cy="1300162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0" dirty="0"/>
              <a:t>В основе обучения лежит не соревнование, а </a:t>
            </a:r>
            <a:r>
              <a:rPr lang="ru-RU" dirty="0"/>
              <a:t>сотрудничество</a:t>
            </a:r>
            <a:r>
              <a:rPr lang="ru-RU" b="0" dirty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822325" y="182563"/>
            <a:ext cx="10572750" cy="969962"/>
          </a:xfrm>
          <a:effectLst>
            <a:outerShdw rotWithShape="0">
              <a:srgbClr val="000000">
                <a:alpha val="59999"/>
              </a:srgb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>Виды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социальных технологий</a:t>
            </a:r>
          </a:p>
        </p:txBody>
      </p:sp>
      <p:sp>
        <p:nvSpPr>
          <p:cNvPr id="4" name="6-конечная звезда 3"/>
          <p:cNvSpPr/>
          <p:nvPr/>
        </p:nvSpPr>
        <p:spPr>
          <a:xfrm rot="20453417">
            <a:off x="147638" y="1377950"/>
            <a:ext cx="869950" cy="96361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" name="Схема 1"/>
          <p:cNvGraphicFramePr/>
          <p:nvPr/>
        </p:nvGraphicFramePr>
        <p:xfrm>
          <a:off x="1929912" y="1925516"/>
          <a:ext cx="8357576" cy="4730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60" name="Рисунок 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07525" y="182563"/>
            <a:ext cx="2552700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 bwMode="auto">
          <a:effectLst>
            <a:outerShdw rotWithShape="0">
              <a:srgbClr val="000000">
                <a:alpha val="59998"/>
              </a:srgb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800" dirty="0"/>
              <a:t>Для социальной </a:t>
            </a:r>
            <a:r>
              <a:rPr lang="ru-RU" sz="2800" dirty="0" smtClean="0"/>
              <a:t>технологии обучения </a:t>
            </a:r>
            <a:r>
              <a:rPr lang="ru-RU" sz="2800" dirty="0"/>
              <a:t>предусматривается выполнение следующих </a:t>
            </a:r>
            <a:r>
              <a:rPr lang="ru-RU" sz="2800" u="sng" dirty="0">
                <a:solidFill>
                  <a:srgbClr val="FFFF00"/>
                </a:solidFill>
              </a:rPr>
              <a:t>этапов</a:t>
            </a:r>
            <a:r>
              <a:rPr lang="ru-RU" sz="2800" dirty="0"/>
              <a:t>:</a:t>
            </a:r>
          </a:p>
        </p:txBody>
      </p:sp>
      <p:sp>
        <p:nvSpPr>
          <p:cNvPr id="4" name="6-конечная звезда 3"/>
          <p:cNvSpPr/>
          <p:nvPr/>
        </p:nvSpPr>
        <p:spPr>
          <a:xfrm rot="20453417">
            <a:off x="474663" y="2035175"/>
            <a:ext cx="869950" cy="96361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246063" y="3617913"/>
            <a:ext cx="1127125" cy="1133475"/>
          </a:xfrm>
          <a:prstGeom prst="smileyFace">
            <a:avLst/>
          </a:prstGeom>
          <a:solidFill>
            <a:srgbClr val="FF7C8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86000" y="2286000"/>
            <a:ext cx="7412038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rgbClr val="FFFF00"/>
                </a:solidFill>
              </a:rPr>
              <a:t>Подготовительный:</a:t>
            </a:r>
            <a:r>
              <a:rPr lang="ru-RU" dirty="0"/>
              <a:t> </a:t>
            </a:r>
            <a:r>
              <a:rPr lang="ru-RU" b="0" dirty="0"/>
              <a:t>введение в ситуацию, формулировка проблемы, мотивация учащихся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86000" y="3281363"/>
            <a:ext cx="7412038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rgbClr val="FFFF00"/>
                </a:solidFill>
              </a:rPr>
              <a:t>Организационный:</a:t>
            </a:r>
            <a:r>
              <a:rPr lang="ru-RU" b="0" dirty="0">
                <a:solidFill>
                  <a:srgbClr val="FFFF00"/>
                </a:solidFill>
              </a:rPr>
              <a:t> </a:t>
            </a:r>
            <a:r>
              <a:rPr lang="ru-RU" b="0" dirty="0"/>
              <a:t>формирование групп, раздача плана действий, распределение заданий между каждым членом группы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86000" y="4241800"/>
            <a:ext cx="7412038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rgbClr val="FFFF00"/>
                </a:solidFill>
              </a:rPr>
              <a:t>Заключительный: </a:t>
            </a:r>
            <a:r>
              <a:rPr lang="ru-RU" b="0" dirty="0"/>
              <a:t>получают памятку, содержащие правила по его презентации, а также речевые опоры для дискуссии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86000" y="5200650"/>
            <a:ext cx="7412038" cy="141922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rgbClr val="FFFF00"/>
                </a:solidFill>
              </a:rPr>
              <a:t>Рефлексии:</a:t>
            </a:r>
            <a:r>
              <a:rPr lang="ru-RU" b="0" dirty="0">
                <a:solidFill>
                  <a:srgbClr val="FFFF00"/>
                </a:solidFill>
              </a:rPr>
              <a:t> </a:t>
            </a:r>
            <a:r>
              <a:rPr lang="ru-RU" b="0" dirty="0"/>
              <a:t>в письменной форме назвать несколько наиболее удачных достижений своего проекта, выбрать наиболее интересный проект, аргументировать свое мнение</a:t>
            </a:r>
          </a:p>
          <a:p>
            <a:pPr>
              <a:defRPr/>
            </a:pPr>
            <a:endParaRPr lang="ru-RU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конечная звезда 3"/>
          <p:cNvSpPr/>
          <p:nvPr/>
        </p:nvSpPr>
        <p:spPr>
          <a:xfrm rot="20831560">
            <a:off x="1130300" y="2608263"/>
            <a:ext cx="869950" cy="96361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" name="Схема 1"/>
          <p:cNvGraphicFramePr/>
          <p:nvPr/>
        </p:nvGraphicFramePr>
        <p:xfrm>
          <a:off x="821594" y="307988"/>
          <a:ext cx="11147911" cy="5990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Улыбающееся лицо 5"/>
          <p:cNvSpPr/>
          <p:nvPr/>
        </p:nvSpPr>
        <p:spPr>
          <a:xfrm>
            <a:off x="582613" y="182563"/>
            <a:ext cx="1149350" cy="1152525"/>
          </a:xfrm>
          <a:prstGeom prst="smileyFace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25" y="447675"/>
            <a:ext cx="10572750" cy="969963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Способы использования социальных технологий</a:t>
            </a:r>
            <a:endParaRPr lang="ru-RU" dirty="0"/>
          </a:p>
        </p:txBody>
      </p:sp>
      <p:sp>
        <p:nvSpPr>
          <p:cNvPr id="4" name="Табличка 3"/>
          <p:cNvSpPr/>
          <p:nvPr/>
        </p:nvSpPr>
        <p:spPr>
          <a:xfrm>
            <a:off x="361096" y="2277207"/>
            <a:ext cx="5204435" cy="192515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1) Группы учащихся формируются учителем </a:t>
            </a:r>
            <a:r>
              <a:rPr lang="ru-RU" dirty="0">
                <a:solidFill>
                  <a:srgbClr val="FFFF00"/>
                </a:solidFill>
              </a:rPr>
              <a:t>до урока, разнородно</a:t>
            </a:r>
            <a:r>
              <a:rPr lang="ru-RU" dirty="0"/>
              <a:t>. Так как в каждой группе должны быть сильный, средний и слабый ученик, девочки и мальчики. 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5" name="Табличка 4"/>
          <p:cNvSpPr/>
          <p:nvPr/>
        </p:nvSpPr>
        <p:spPr>
          <a:xfrm>
            <a:off x="6275387" y="2277207"/>
            <a:ext cx="5106988" cy="192515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2) Группе дается одно задание, и только </a:t>
            </a:r>
            <a:r>
              <a:rPr lang="ru-RU" dirty="0">
                <a:solidFill>
                  <a:srgbClr val="FFFF00"/>
                </a:solidFill>
              </a:rPr>
              <a:t>в течение </a:t>
            </a:r>
            <a:r>
              <a:rPr lang="ru-RU" dirty="0"/>
              <a:t>его </a:t>
            </a:r>
            <a:r>
              <a:rPr lang="ru-RU" dirty="0">
                <a:solidFill>
                  <a:srgbClr val="FFFF00"/>
                </a:solidFill>
              </a:rPr>
              <a:t>выполнения</a:t>
            </a:r>
            <a:r>
              <a:rPr lang="ru-RU" dirty="0"/>
              <a:t> предусматривается </a:t>
            </a:r>
            <a:r>
              <a:rPr lang="ru-RU" dirty="0">
                <a:solidFill>
                  <a:srgbClr val="FFFF00"/>
                </a:solidFill>
              </a:rPr>
              <a:t>распределение ролей</a:t>
            </a:r>
            <a:r>
              <a:rPr lang="ru-RU" dirty="0"/>
              <a:t> между членами группы. </a:t>
            </a:r>
          </a:p>
          <a:p>
            <a:pPr algn="just">
              <a:defRPr/>
            </a:pPr>
            <a:endParaRPr lang="ru-RU" dirty="0"/>
          </a:p>
        </p:txBody>
      </p:sp>
      <p:sp>
        <p:nvSpPr>
          <p:cNvPr id="6" name="Табличка 5"/>
          <p:cNvSpPr/>
          <p:nvPr/>
        </p:nvSpPr>
        <p:spPr>
          <a:xfrm>
            <a:off x="361095" y="4325814"/>
            <a:ext cx="5204435" cy="23633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3) </a:t>
            </a:r>
            <a:r>
              <a:rPr lang="ru-RU" dirty="0">
                <a:solidFill>
                  <a:srgbClr val="FFFF00"/>
                </a:solidFill>
              </a:rPr>
              <a:t>Оценивается</a:t>
            </a:r>
            <a:r>
              <a:rPr lang="ru-RU" dirty="0"/>
              <a:t> </a:t>
            </a:r>
            <a:r>
              <a:rPr lang="ru-RU" dirty="0">
                <a:solidFill>
                  <a:srgbClr val="FFFF00"/>
                </a:solidFill>
              </a:rPr>
              <a:t>работа </a:t>
            </a:r>
            <a:r>
              <a:rPr lang="ru-RU" dirty="0"/>
              <a:t>не одного ученика, а </a:t>
            </a:r>
            <a:r>
              <a:rPr lang="ru-RU" dirty="0">
                <a:solidFill>
                  <a:srgbClr val="FFFF00"/>
                </a:solidFill>
              </a:rPr>
              <a:t>всей группы</a:t>
            </a:r>
            <a:r>
              <a:rPr lang="ru-RU" dirty="0"/>
              <a:t>. Важно, что первостепенно оцениваются не столько знания, сколько усилия учащихся. При этом в большинстве случаев можно предоставить ребятам оценивать результаты друг друга самостоятельно. 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7" name="Табличка 6"/>
          <p:cNvSpPr/>
          <p:nvPr/>
        </p:nvSpPr>
        <p:spPr>
          <a:xfrm>
            <a:off x="6368806" y="4325814"/>
            <a:ext cx="5106987" cy="2451223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4) Учитель </a:t>
            </a:r>
            <a:r>
              <a:rPr lang="ru-RU" dirty="0">
                <a:solidFill>
                  <a:srgbClr val="FFFF00"/>
                </a:solidFill>
              </a:rPr>
              <a:t>выбирает учащегося </a:t>
            </a:r>
            <a:r>
              <a:rPr lang="ru-RU" dirty="0"/>
              <a:t>группы, который должен </a:t>
            </a:r>
            <a:r>
              <a:rPr lang="ru-RU" dirty="0">
                <a:solidFill>
                  <a:srgbClr val="FFFF00"/>
                </a:solidFill>
              </a:rPr>
              <a:t>отчитаться за задание</a:t>
            </a:r>
            <a:r>
              <a:rPr lang="ru-RU" dirty="0"/>
              <a:t>. В ряде случаев это может быть слабый ученик. Если слабый ученик в состоянии корректно изложить результаты совместной работы группы, значит, цель достигнута.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8750"/>
            <a:ext cx="9993313" cy="1890713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Проектные технологии</a:t>
            </a:r>
            <a:r>
              <a:rPr lang="ru-RU" dirty="0">
                <a:solidFill>
                  <a:srgbClr val="7030A0"/>
                </a:solidFill>
              </a:rPr>
              <a:t>:</a:t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6-конечная звезда 7"/>
          <p:cNvSpPr/>
          <p:nvPr/>
        </p:nvSpPr>
        <p:spPr>
          <a:xfrm rot="391768">
            <a:off x="733425" y="2287588"/>
            <a:ext cx="1120775" cy="123507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2681288" y="2049463"/>
            <a:ext cx="6656387" cy="4056062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u="sng">
                <a:solidFill>
                  <a:srgbClr val="853BAB"/>
                </a:solidFill>
                <a:cs typeface="Arial" charset="0"/>
              </a:rPr>
              <a:t>Проектная технология</a:t>
            </a:r>
            <a:r>
              <a:rPr lang="ru-RU" sz="2400">
                <a:solidFill>
                  <a:srgbClr val="853BAB"/>
                </a:solidFill>
                <a:cs typeface="Arial" charset="0"/>
              </a:rPr>
              <a:t> </a:t>
            </a:r>
            <a:r>
              <a:rPr lang="ru-RU" sz="2400">
                <a:solidFill>
                  <a:srgbClr val="FFFFFF"/>
                </a:solidFill>
                <a:cs typeface="Arial" charset="0"/>
              </a:rPr>
              <a:t>включает в себя деятельность учащихся, направленную на исследование и изучение социально-значимой проблемы, предусматривающая самостоятельную познавательно-поисковую работу.</a:t>
            </a:r>
          </a:p>
        </p:txBody>
      </p:sp>
      <p:pic>
        <p:nvPicPr>
          <p:cNvPr id="2355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063" y="3760788"/>
            <a:ext cx="1952625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289300" y="527050"/>
            <a:ext cx="5851525" cy="96996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anchor="b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EFEFE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EFEFE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EFEFE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EFEFE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3600" dirty="0" smtClean="0">
                <a:solidFill>
                  <a:srgbClr val="7030A0"/>
                </a:solidFill>
              </a:rPr>
              <a:t>Свойства проектной технологии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0988" y="2251075"/>
            <a:ext cx="5811837" cy="203041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solidFill>
                  <a:srgbClr val="FFFF00"/>
                </a:solidFill>
              </a:rPr>
              <a:t>Личностно-ориентировано</a:t>
            </a:r>
            <a:r>
              <a:rPr lang="ru-RU" dirty="0"/>
              <a:t>, грамотный учет возрастных особенностей при подборе темы для практической и общественной пользы, которая была бы привлекательна для подростка;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0988" y="4438650"/>
            <a:ext cx="5846762" cy="21510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 err="1">
                <a:solidFill>
                  <a:srgbClr val="00B050"/>
                </a:solidFill>
              </a:rPr>
              <a:t>Самомотивируемо</a:t>
            </a:r>
            <a:r>
              <a:rPr lang="ru-RU" dirty="0"/>
              <a:t>, так как по мере выполнения работы у учеников возрастает степень увлеченности ею;</a:t>
            </a:r>
          </a:p>
          <a:p>
            <a:pPr>
              <a:defRPr/>
            </a:pPr>
            <a:r>
              <a:rPr lang="ru-RU" dirty="0"/>
              <a:t>                       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80175" y="2251075"/>
            <a:ext cx="5583238" cy="19431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Познавательно</a:t>
            </a:r>
            <a:r>
              <a:rPr lang="ru-RU" dirty="0"/>
              <a:t>, позволяет учиться на собственном опыте и опыте других в конкретном деле;</a:t>
            </a:r>
          </a:p>
          <a:p>
            <a:pPr>
              <a:defRPr/>
            </a:pPr>
            <a:r>
              <a:rPr lang="ru-RU" dirty="0"/>
              <a:t>                       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80175" y="4541838"/>
            <a:ext cx="5583238" cy="194468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Продуктивно</a:t>
            </a:r>
            <a:r>
              <a:rPr lang="ru-RU" dirty="0"/>
              <a:t>, приносит удовлетворение ученикам, видящим результаты (продукт) своего собственного труда.</a:t>
            </a:r>
          </a:p>
          <a:p>
            <a:pPr>
              <a:defRPr/>
            </a:pPr>
            <a:r>
              <a:rPr lang="ru-RU" dirty="0"/>
              <a:t>                      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1006</TotalTime>
  <Words>1372</Words>
  <Application>Microsoft Office PowerPoint</Application>
  <PresentationFormat>Произвольный</PresentationFormat>
  <Paragraphs>155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Цитаты</vt:lpstr>
      <vt:lpstr>Coциальные технологии обучения </vt:lpstr>
      <vt:lpstr>В чем же состоит главная цель обучения?</vt:lpstr>
      <vt:lpstr>Слайд 3</vt:lpstr>
      <vt:lpstr>Виды социальных технологий</vt:lpstr>
      <vt:lpstr>Для социальной технологии обучения предусматривается выполнение следующих этапов:</vt:lpstr>
      <vt:lpstr>Слайд 6</vt:lpstr>
      <vt:lpstr>Способы использования социальных технологий</vt:lpstr>
      <vt:lpstr> Проектные технологии: </vt:lpstr>
      <vt:lpstr>Слайд 9</vt:lpstr>
      <vt:lpstr>Виды проектов</vt:lpstr>
      <vt:lpstr>Слайд 11</vt:lpstr>
      <vt:lpstr>Слайд 12</vt:lpstr>
      <vt:lpstr>Принципы построения мастерской</vt:lpstr>
      <vt:lpstr>Технологические этапы  построения мастерской имеют особый порядок:</vt:lpstr>
      <vt:lpstr>Пример подачи поставленной проблемной ситуации учителем для технологии творческих мастерских может звучать так: </vt:lpstr>
      <vt:lpstr>Ролевая игра</vt:lpstr>
      <vt:lpstr>Функции сюжетно-ролевой игры</vt:lpstr>
      <vt:lpstr>Слайд 18</vt:lpstr>
      <vt:lpstr>Как же обучить детей использованию ролевых игр? </vt:lpstr>
      <vt:lpstr>Слайд 20</vt:lpstr>
      <vt:lpstr>Кейс-технология</vt:lpstr>
      <vt:lpstr>Основные этапы кейс-технологии:</vt:lpstr>
      <vt:lpstr>Пакет кейс-технологии:</vt:lpstr>
      <vt:lpstr>Слайд 24</vt:lpstr>
      <vt:lpstr>Выводы. Ценность использования социальных технологий сегодня:</vt:lpstr>
      <vt:lpstr>Выводы. Ценность использования социальных технологий сегодня:</vt:lpstr>
      <vt:lpstr>Социальные технологии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Hello, children!  Where are we going to travel today? Make your guesses, piease!</dc:title>
  <dc:creator>User</dc:creator>
  <cp:lastModifiedBy> </cp:lastModifiedBy>
  <cp:revision>118</cp:revision>
  <dcterms:created xsi:type="dcterms:W3CDTF">2016-11-12T09:28:57Z</dcterms:created>
  <dcterms:modified xsi:type="dcterms:W3CDTF">2018-12-27T18:52:20Z</dcterms:modified>
</cp:coreProperties>
</file>