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roid Sans Fallback" charset="0"/>
        <a:cs typeface="Droid Sans Fallbac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98" y="-3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Times New Roman" pitchFamily="16" charset="0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6A2AE025-97F8-4F27-BFCC-F538527F9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5E6730F-13EF-45C8-B94A-9A3B9EF0354D}" type="slidenum">
              <a:rPr lang="ru-RU"/>
              <a:pPr/>
              <a:t>1</a:t>
            </a:fld>
            <a:endParaRPr lang="ru-RU"/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294F297-0BCC-43C3-A5B4-E1ADF82A11C4}" type="slidenum">
              <a:rPr lang="ru-RU"/>
              <a:pPr/>
              <a:t>10</a:t>
            </a:fld>
            <a:endParaRPr lang="ru-RU"/>
          </a:p>
        </p:txBody>
      </p:sp>
      <p:sp>
        <p:nvSpPr>
          <p:cNvPr id="337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70BEE22-B424-4D21-A520-4973325B0234}" type="slidenum">
              <a:rPr lang="ru-RU"/>
              <a:pPr/>
              <a:t>11</a:t>
            </a:fld>
            <a:endParaRPr lang="ru-RU"/>
          </a:p>
        </p:txBody>
      </p:sp>
      <p:sp>
        <p:nvSpPr>
          <p:cNvPr id="348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6386D42-4FC4-45E2-9494-7D204C83EF6A}" type="slidenum">
              <a:rPr lang="ru-RU"/>
              <a:pPr/>
              <a:t>12</a:t>
            </a:fld>
            <a:endParaRPr lang="ru-RU"/>
          </a:p>
        </p:txBody>
      </p:sp>
      <p:sp>
        <p:nvSpPr>
          <p:cNvPr id="358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2B0D98F-8DAD-490A-BFA3-36F84B1F574F}" type="slidenum">
              <a:rPr lang="ru-RU"/>
              <a:pPr/>
              <a:t>13</a:t>
            </a:fld>
            <a:endParaRPr lang="ru-RU"/>
          </a:p>
        </p:txBody>
      </p:sp>
      <p:sp>
        <p:nvSpPr>
          <p:cNvPr id="368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2C4F974-6240-47D6-A62F-D2F0E98CDC96}" type="slidenum">
              <a:rPr lang="ru-RU"/>
              <a:pPr/>
              <a:t>14</a:t>
            </a:fld>
            <a:endParaRPr lang="ru-RU"/>
          </a:p>
        </p:txBody>
      </p:sp>
      <p:sp>
        <p:nvSpPr>
          <p:cNvPr id="378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239C738-34E1-49F3-8299-D05A69D83C02}" type="slidenum">
              <a:rPr lang="ru-RU"/>
              <a:pPr/>
              <a:t>15</a:t>
            </a:fld>
            <a:endParaRPr lang="ru-RU"/>
          </a:p>
        </p:txBody>
      </p:sp>
      <p:sp>
        <p:nvSpPr>
          <p:cNvPr id="389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8424F7B-949B-4971-9D03-5DCD5FFC8707}" type="slidenum">
              <a:rPr lang="ru-RU"/>
              <a:pPr/>
              <a:t>16</a:t>
            </a:fld>
            <a:endParaRPr lang="ru-RU"/>
          </a:p>
        </p:txBody>
      </p:sp>
      <p:sp>
        <p:nvSpPr>
          <p:cNvPr id="399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1A79B5-F236-49AA-A43F-69F080F4B8E4}" type="slidenum">
              <a:rPr lang="ru-RU"/>
              <a:pPr/>
              <a:t>17</a:t>
            </a:fld>
            <a:endParaRPr lang="ru-RU"/>
          </a:p>
        </p:txBody>
      </p:sp>
      <p:sp>
        <p:nvSpPr>
          <p:cNvPr id="409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C06832B-29E5-4FBE-87F3-E5788B4A0AFF}" type="slidenum">
              <a:rPr lang="ru-RU"/>
              <a:pPr/>
              <a:t>18</a:t>
            </a:fld>
            <a:endParaRPr lang="ru-RU"/>
          </a:p>
        </p:txBody>
      </p:sp>
      <p:sp>
        <p:nvSpPr>
          <p:cNvPr id="419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CF2C597-33D1-48A1-B169-929D726B40E2}" type="slidenum">
              <a:rPr lang="ru-RU"/>
              <a:pPr/>
              <a:t>19</a:t>
            </a:fld>
            <a:endParaRPr lang="ru-RU"/>
          </a:p>
        </p:txBody>
      </p:sp>
      <p:sp>
        <p:nvSpPr>
          <p:cNvPr id="430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03E5E40-44FC-40F7-AE8F-44A592E8A87F}" type="slidenum">
              <a:rPr lang="ru-RU"/>
              <a:pPr/>
              <a:t>2</a:t>
            </a:fld>
            <a:endParaRPr lang="ru-RU"/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E6DFA83-74DE-468B-B10B-2E7B4B7F4FAE}" type="slidenum">
              <a:rPr lang="ru-RU"/>
              <a:pPr/>
              <a:t>20</a:t>
            </a:fld>
            <a:endParaRPr lang="ru-RU"/>
          </a:p>
        </p:txBody>
      </p:sp>
      <p:sp>
        <p:nvSpPr>
          <p:cNvPr id="440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C9ACFA8-3995-4EBC-9E7D-B27C577D602C}" type="slidenum">
              <a:rPr lang="ru-RU"/>
              <a:pPr/>
              <a:t>3</a:t>
            </a:fld>
            <a:endParaRPr lang="ru-RU"/>
          </a:p>
        </p:txBody>
      </p:sp>
      <p:sp>
        <p:nvSpPr>
          <p:cNvPr id="2662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C242F4D-6CE1-48C1-A675-7840C6F4E909}" type="slidenum">
              <a:rPr lang="ru-RU"/>
              <a:pPr/>
              <a:t>4</a:t>
            </a:fld>
            <a:endParaRPr lang="ru-RU"/>
          </a:p>
        </p:txBody>
      </p:sp>
      <p:sp>
        <p:nvSpPr>
          <p:cNvPr id="2765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2002902-0852-4BB4-99AC-4BE46BE71830}" type="slidenum">
              <a:rPr lang="ru-RU"/>
              <a:pPr/>
              <a:t>5</a:t>
            </a:fld>
            <a:endParaRPr lang="ru-RU"/>
          </a:p>
        </p:txBody>
      </p:sp>
      <p:sp>
        <p:nvSpPr>
          <p:cNvPr id="2867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051CB5D-F2B8-4A01-A11A-74DA8FC91882}" type="slidenum">
              <a:rPr lang="ru-RU"/>
              <a:pPr/>
              <a:t>6</a:t>
            </a:fld>
            <a:endParaRPr lang="ru-RU"/>
          </a:p>
        </p:txBody>
      </p:sp>
      <p:sp>
        <p:nvSpPr>
          <p:cNvPr id="2969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3963CD7-761A-4EE3-863B-FEA70412E281}" type="slidenum">
              <a:rPr lang="ru-RU"/>
              <a:pPr/>
              <a:t>7</a:t>
            </a:fld>
            <a:endParaRPr lang="ru-RU"/>
          </a:p>
        </p:txBody>
      </p:sp>
      <p:sp>
        <p:nvSpPr>
          <p:cNvPr id="3072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55BF3AA-C4E0-4B8A-97FC-A5D31ACDCC61}" type="slidenum">
              <a:rPr lang="ru-RU"/>
              <a:pPr/>
              <a:t>8</a:t>
            </a:fld>
            <a:endParaRPr lang="ru-RU"/>
          </a:p>
        </p:txBody>
      </p:sp>
      <p:sp>
        <p:nvSpPr>
          <p:cNvPr id="3174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F20619E-A8D8-427B-9885-93E946225C49}" type="slidenum">
              <a:rPr lang="ru-RU"/>
              <a:pPr/>
              <a:t>9</a:t>
            </a:fld>
            <a:endParaRPr lang="ru-RU"/>
          </a:p>
        </p:txBody>
      </p:sp>
      <p:sp>
        <p:nvSpPr>
          <p:cNvPr id="3277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76982-547B-4F55-B1EA-9183D1CEA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7C498-90D1-4BAC-B7FA-A66611F43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A0BC3-39A0-4EA9-95BF-41AE35433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D296-0E99-48A1-832C-1D47E0D95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474F2-B75E-4341-8879-0565DD921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B6892-2623-475F-A6C4-ADBD09C65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09CC5-7820-49E4-A0B4-E353E0F7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E5A49-B1A8-49B6-B922-3F93A7A00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64FC-027C-404D-8DC2-954F17E0C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B69E-3243-481A-9756-88F674FC2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D1D4E-69EB-4A63-B116-C2CA644F8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6AB88-356E-4E9B-BE92-A4DE64A8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85D1-B603-4CEE-BA07-BA39255A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E70EE-7854-49EF-9D2D-C8E3EDDC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CEE2-49EC-4C03-AEC6-2C8960067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3E357-75F7-4E2C-A535-43BA9A43B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457700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3238" y="4337050"/>
            <a:ext cx="4457700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13338" y="1768475"/>
            <a:ext cx="4457700" cy="4986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B57E6-9D02-472E-A164-4E1F215BA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113338" y="1768475"/>
            <a:ext cx="4457700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113338" y="4337050"/>
            <a:ext cx="4457700" cy="2417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A85ED-CCED-4388-81B8-0697A44F3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8CE06-8977-47E6-8CF8-8020F0D30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6B71-6CFD-4C9E-A24D-8287FC719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124A-6695-45EC-B24E-FB3FCC62C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11F5-2C92-42BE-ADC8-E8CE5C6A3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4329-31D3-4634-A08D-49DECE513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3E0B9-F331-4675-BD1A-D449F7963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2752-3789-4F0B-8D1C-E9C8FA66D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A586710C-00BE-4564-B12E-87D1847B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+mn-lt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FFFFFF"/>
                </a:solidFill>
                <a:latin typeface="+mn-lt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FFFFFF"/>
                </a:solidFill>
                <a:latin typeface="+mn-lt"/>
                <a:ea typeface="DejaVu Sans Condensed" charset="0"/>
                <a:cs typeface="DejaVu Sans Condensed" charset="0"/>
              </a:defRPr>
            </a:lvl1pPr>
          </a:lstStyle>
          <a:p>
            <a:pPr>
              <a:defRPr/>
            </a:pPr>
            <a:fld id="{D8D7182C-3B3D-469A-A188-FF7F0F09D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27 января 1944 </a:t>
            </a:r>
            <a:r>
              <a:rPr lang="ru-RU" dirty="0" err="1" smtClean="0">
                <a:solidFill>
                  <a:schemeClr val="bg1"/>
                </a:solidFill>
              </a:rPr>
              <a:t>года-полное</a:t>
            </a:r>
            <a:r>
              <a:rPr lang="ru-RU" dirty="0" smtClean="0">
                <a:solidFill>
                  <a:schemeClr val="bg1"/>
                </a:solidFill>
              </a:rPr>
              <a:t> снятие блокады Ленинграда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0" y="1768475"/>
            <a:ext cx="7092950" cy="501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56" y="279375"/>
            <a:ext cx="9069388" cy="1417637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bg1"/>
                </a:solidFill>
              </a:rPr>
              <a:t>В ноябре 1941 года положение горожан резко ухудшилось. Смертность от голода стала массовой. Специальные похоронные службы ежедневно подбирали только на улицах около сотни трупов.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Сохранились бесчисленные рассказы о людях, падавших от слабости и умиравших — дома или на работе, в магазинах и на улицах...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2160588"/>
            <a:ext cx="4630737" cy="4103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7288" y="1768475"/>
            <a:ext cx="4535487" cy="5648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Особенно тяжело приходилось в осаждённом городе детям...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1800225"/>
            <a:ext cx="3600450" cy="248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6625" y="4287838"/>
            <a:ext cx="3240088" cy="3271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9950" y="1562100"/>
            <a:ext cx="5256213" cy="491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dirty="0" smtClean="0">
                <a:solidFill>
                  <a:schemeClr val="bg1"/>
                </a:solidFill>
              </a:rPr>
              <a:t>Но Ленинград не сдавался! Начала работать Дорога жизни, жители выходили на улицы, чтобы убирать снег и завалы от разрушенных домов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562100"/>
            <a:ext cx="4646612" cy="435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2113" y="1223963"/>
            <a:ext cx="4319587" cy="292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7650" y="4146550"/>
            <a:ext cx="4319588" cy="283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3175"/>
            <a:ext cx="9069387" cy="18700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В осаждённом Ленинграде работали школы, театры, люди занимались творчеством!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2087563"/>
            <a:ext cx="4646612" cy="3636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9850" y="1866900"/>
            <a:ext cx="4930775" cy="386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55575"/>
            <a:ext cx="9140825" cy="220980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bg1"/>
                </a:solidFill>
              </a:rPr>
              <a:t>8 января 1943 войска Ленинградского и </a:t>
            </a:r>
            <a:r>
              <a:rPr lang="ru-RU" sz="2600" dirty="0" err="1" smtClean="0">
                <a:solidFill>
                  <a:schemeClr val="bg1"/>
                </a:solidFill>
              </a:rPr>
              <a:t>Волховского</a:t>
            </a:r>
            <a:r>
              <a:rPr lang="ru-RU" sz="2600" dirty="0" smtClean="0">
                <a:solidFill>
                  <a:schemeClr val="bg1"/>
                </a:solidFill>
              </a:rPr>
              <a:t> фронтов соединились в районе Рабочих посёлков № 1 и 5. В этот же день был освобождён Шлиссельбург и очищено от противника всё южное побережье Ладожского озера. Пробитый вдоль берега коридор шириной 8—11 км </a:t>
            </a:r>
            <a:r>
              <a:rPr lang="ru-RU" sz="2600" dirty="0" smtClean="0">
                <a:solidFill>
                  <a:schemeClr val="bg1"/>
                </a:solidFill>
              </a:rPr>
              <a:t>восстановил </a:t>
            </a:r>
            <a:r>
              <a:rPr lang="ru-RU" sz="2600" dirty="0" smtClean="0">
                <a:solidFill>
                  <a:schemeClr val="bg1"/>
                </a:solidFill>
              </a:rPr>
              <a:t>сухопутную связь со страной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2690813"/>
            <a:ext cx="4897437" cy="378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9850" y="2571750"/>
            <a:ext cx="4930775" cy="397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27 января 1944 года в Ленинграде был произведён салют в ознаменование окончательного освобождения города от блокады, которая продолжалась 871 день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1768475"/>
            <a:ext cx="7607300" cy="5018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58738"/>
            <a:ext cx="9069387" cy="22907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За годы блокады погибло, по разным данным, от 300 тысяч до 1,5 миллиона человек. Так, на Нюрнбергском процессе фигурировало число 632 тысячи человек. Только 3 % из них погибли от бомбёжек и артобстрелов; остальные 97 % умерли от голода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2232025"/>
            <a:ext cx="5041900" cy="439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3550" y="2779713"/>
            <a:ext cx="4392613" cy="296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60325"/>
            <a:ext cx="9069387" cy="198278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Приказом Верховного Главнокомандующего от 1 мая 1945 года Ленинград вместе со Сталинградом, Севастополем и Одессой был назван городом-героем за героизм и мужество, проявленные жителями города во время блокады.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2087563"/>
            <a:ext cx="7704138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 smtClean="0">
                <a:solidFill>
                  <a:schemeClr val="bg1"/>
                </a:solidFill>
              </a:rPr>
              <a:t>Памятники обороны Ленинграда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546225"/>
            <a:ext cx="9069387" cy="5432425"/>
          </a:xfrm>
        </p:spPr>
        <p:txBody>
          <a:bodyPr tIns="0" anchor="ctr"/>
          <a:lstStyle/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Вечный Огонь</a:t>
            </a: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-Пискарёвское мемориальное кладбище</a:t>
            </a: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-Обелиск «Городу-герою Ленинграду» на площади Восстания</a:t>
            </a: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-Монумент героическим защитникам Ленинграда на площади Победы</a:t>
            </a: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-Мемориальная трасса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«Ржевский коридор»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-Мемориал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«Журавли»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-Памятник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«Разорванное кольцо»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-Памятник регулировщице. На Дороге жизни.</a:t>
            </a: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-Памятник детям блокады (открыт 8 сентября 2010 в Санкт-Петербурге, в сквере на Наличной улице, д. 55; авторы: Галина Додонова и Владимир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Реппо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Памятник представляет собой фигуру девочки в шали и стелу символизирующую окна блокадного Ленинграда)[88].</a:t>
            </a:r>
          </a:p>
          <a:p>
            <a:pPr marL="0" indent="1588" algn="ctr" eaLnBrk="1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-Стела. Героической обороне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Ораниенбаумского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плацдарма (1961 год; 32-й км Петергофского шоссе)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38113"/>
            <a:ext cx="9069387" cy="1585912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Среди памятных мест - сколы на </a:t>
            </a:r>
            <a:r>
              <a:rPr lang="ru-RU" sz="2800" dirty="0" err="1" smtClean="0">
                <a:solidFill>
                  <a:schemeClr val="bg1"/>
                </a:solidFill>
              </a:rPr>
              <a:t>Аничковом</a:t>
            </a:r>
            <a:r>
              <a:rPr lang="ru-RU" sz="2800" dirty="0" smtClean="0">
                <a:solidFill>
                  <a:schemeClr val="bg1"/>
                </a:solidFill>
              </a:rPr>
              <a:t> мосту, памятники героям, детям, матерям, блокадным колодцам и прорубям, мемориальные стелы и многое другое.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513" y="1768475"/>
            <a:ext cx="332422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768475"/>
            <a:ext cx="1584325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775" y="4146550"/>
            <a:ext cx="3762375" cy="290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314325"/>
            <a:ext cx="9069387" cy="26193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dirty="0" smtClean="0">
                <a:solidFill>
                  <a:schemeClr val="bg1"/>
                </a:solidFill>
              </a:rPr>
              <a:t>"Слава и тебе, великий город,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Сливший воедино фронт и тыл.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 небывалых трудностях который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Выстоял. Сражался. Победил"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975" y="2068513"/>
            <a:ext cx="9069388" cy="4987925"/>
          </a:xfrm>
        </p:spPr>
        <p:txBody>
          <a:bodyPr tIns="0" anchor="ctr"/>
          <a:lstStyle/>
          <a:p>
            <a:pPr indent="-341313" algn="ctr" eaLnBrk="1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CFE7F5"/>
                </a:solidFill>
              </a:rPr>
              <a:t>Блокада Ленинграда длилась ровно 871 день. Это самая продолжительная и страшная осада города за всю историю человечества. Почти 900 дней боли и страдания, мужества и самоотверженности. Через много лет после прорыва блокады Ленинграда многие историки, да и простые обыватели, задавались вопросом - можно ли было избежать этого кошмара? Избежать - видимо, нет. Для Гитлера Ленинград был "лакомым куском"- ведь здесь находится Балтийский флот и дорога на Мурманск и Архангельск, откуда во время войны приходила помощь от союзников, и в том случае, если бы город сдался, то был бы разрушен и стёрт с лица земли. Можно ли было смягчить ситуацию и подготовиться к ней заранее? Вопрос спорный и достоин отдельного исследования.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8" y="1843088"/>
            <a:ext cx="9069387" cy="483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25" y="301625"/>
            <a:ext cx="8636000" cy="142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bg1"/>
                </a:solidFill>
              </a:rPr>
              <a:t>Первые продуктовые карточки появились в Ленинграде еще в начале войны, но в блокаду нормы выдачи по ним постоянно менялись</a:t>
            </a:r>
          </a:p>
        </p:txBody>
      </p:sp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503238" y="1768475"/>
          <a:ext cx="9074150" cy="5430838"/>
        </p:xfrm>
        <a:graphic>
          <a:graphicData uri="http://schemas.openxmlformats.org/drawingml/2006/table">
            <a:tbl>
              <a:tblPr/>
              <a:tblGrid>
                <a:gridCol w="1814512"/>
                <a:gridCol w="1814513"/>
                <a:gridCol w="1816100"/>
                <a:gridCol w="1814512"/>
                <a:gridCol w="1814513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ДАТА</a:t>
                      </a:r>
                    </a:p>
                  </a:txBody>
                  <a:tcPr marL="90000" marR="90000" marT="6444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Рабочие и ИТР</a:t>
                      </a:r>
                    </a:p>
                  </a:txBody>
                  <a:tcPr marL="90000" marR="90000" marT="619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Служащие</a:t>
                      </a:r>
                    </a:p>
                  </a:txBody>
                  <a:tcPr marL="90000" marR="90000" marT="619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Иждивенцы</a:t>
                      </a:r>
                    </a:p>
                  </a:txBody>
                  <a:tcPr marL="90000" marR="90000" marT="619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Дети до 12 лет</a:t>
                      </a:r>
                    </a:p>
                  </a:txBody>
                  <a:tcPr marL="90000" marR="90000" marT="6192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33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16.07.41</a:t>
                      </a:r>
                    </a:p>
                  </a:txBody>
                  <a:tcPr marL="90000" marR="90000" marT="6444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800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600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400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400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11.09.41</a:t>
                      </a:r>
                    </a:p>
                  </a:txBody>
                  <a:tcPr marL="90000" marR="90000" marT="66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500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300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250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300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01.11.41</a:t>
                      </a:r>
                    </a:p>
                  </a:txBody>
                  <a:tcPr marL="90000" marR="90000" marT="66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400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200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200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200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20.11.41</a:t>
                      </a:r>
                    </a:p>
                  </a:txBody>
                  <a:tcPr marL="90000" marR="90000" marT="66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250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125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125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125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Lucida Sans Unicode" charset="0"/>
                          <a:cs typeface="Lucida Sans Unicode" charset="0"/>
                        </a:rPr>
                        <a:t>11.02.42</a:t>
                      </a:r>
                    </a:p>
                  </a:txBody>
                  <a:tcPr marL="90000" marR="90000" marT="6696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500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400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300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 Unicode MS" charset="0"/>
                        </a:rPr>
                        <a:t>300 гр</a:t>
                      </a:r>
                    </a:p>
                  </a:txBody>
                  <a:tcPr marL="90000" marR="90000" marT="66204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588"/>
            <a:ext cx="9070975" cy="1870076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chemeClr val="bg1"/>
                </a:solidFill>
              </a:rPr>
              <a:t>Потерять продовольственные карточки в то время </a:t>
            </a:r>
            <a:r>
              <a:rPr lang="en-US" dirty="0" err="1" smtClean="0">
                <a:solidFill>
                  <a:schemeClr val="bg1"/>
                </a:solidFill>
              </a:rPr>
              <a:t>было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равносильно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голодной</a:t>
            </a:r>
            <a:r>
              <a:rPr lang="ru-RU" dirty="0" smtClean="0">
                <a:solidFill>
                  <a:schemeClr val="bg1"/>
                </a:solidFill>
              </a:rPr>
              <a:t> смерти..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1788" y="2016125"/>
            <a:ext cx="6873875" cy="477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54032" y="-6377"/>
            <a:ext cx="9144064" cy="659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200" dirty="0"/>
              <a:t> Ольга </a:t>
            </a:r>
            <a:r>
              <a:rPr lang="en-US" sz="2200" dirty="0" err="1"/>
              <a:t>Демьянович</a:t>
            </a:r>
            <a:endParaRPr lang="en-US" sz="2200" dirty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200" dirty="0"/>
              <a:t>  -Боже! Как всё сложно! Как быстро! Как долго! Как страшно!- шептала Эля, идя по пустынной улице.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200" dirty="0"/>
              <a:t>  Было холодно, завывал ветер, и снег бил в лицо. Девочка лет шестнадцати шла в пункт раздачи пайков. Закутанная в ошмётки одежды, с опущенной вниз головой, сопротивляясь встречному ветру, преодолевая себя, она шла, а дома её ждала больная сестра и старуха-мать.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200" dirty="0"/>
              <a:t>  Вдруг Эля остановилась, </a:t>
            </a:r>
            <a:r>
              <a:rPr lang="ru-RU" sz="2200" dirty="0" smtClean="0"/>
              <a:t>увидев </a:t>
            </a:r>
            <a:r>
              <a:rPr lang="ru-RU" sz="2200" dirty="0"/>
              <a:t>лежащие прямо на дороге карточки. Девочка ахнула, подняла их. Она прочитала адрес:  ул. Садовая, д.21. «Как они попали сюда?»- первое, что промелькнуло в голове Эли. Тут она вспомнила про маму и сестрёнку. Сердце девочки сильно забилось, рвалось на части, а в голове боролись две мысли: взять карточки себе или отдать хозяевам? Накормить близких или спасти жизнь утерявшим карточки? Так Эля, замерев, стояла, а </a:t>
            </a:r>
            <a:r>
              <a:rPr lang="en-US" sz="2200" dirty="0" err="1"/>
              <a:t>внутри</a:t>
            </a:r>
            <a:r>
              <a:rPr lang="ru-RU" sz="2200" dirty="0"/>
              <a:t> неё всё кипело, боролось.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200" dirty="0"/>
              <a:t>   Наконец, она решилась, развернулась и пошла в сторону Садовой.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200" dirty="0"/>
              <a:t>   Путь был долгий и трудный. Каждый шаг ей давался с большим усилием, но она всё же шла.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ru-RU" sz="2200" dirty="0"/>
              <a:t>   Через час бесконечно долгой дороги </a:t>
            </a:r>
            <a:r>
              <a:rPr lang="en-US" sz="2200" dirty="0" err="1"/>
              <a:t>она</a:t>
            </a:r>
            <a:r>
              <a:rPr lang="ru-RU" sz="2200" dirty="0"/>
              <a:t> пришла к полуразвалившемуся дому. Рушащиеся кирпичи и облупившаяся штукатурка... Было видно, что дом пострадал при вчерашнем обстреле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39718" y="534988"/>
            <a:ext cx="9525032" cy="671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В парадной было чуть теплее, чем на улице, вероятно потому, что не было ветра. Тут Эля заметила, что пальцы на руках и ногах окоченели, и девочка их почти не чувствовала. Поднявшись на нужный этаж, она позвонила раз, другой. Ей открыла дверь женщина, с трудом стоявшая на ногах. Только по уставшим, полным печали и отчаянья глазам было видно, что она молода, но её потемневшее лицо было всё в морщинах. Эля протянула женщине карточки. Вмиг лицо женщины чудно изменилось. Глаза заблестели, наполнились слезами и надеждой, и как будто морщин стало меньше.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-Что я могу сделать для тебя?- сказала женщина с мольбой в голосе, упав на колени, - ты спасла моих детей и мать. Как я могу тебя отблагодарить?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Застеснявшись, Эля развернулась и было уже побежала вниз. Она услышала слова, летевшие ей вслед: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-Скажи, хотя бы, как тебя зовут?!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-Эля Петрова,- назвалась она и быстро выбежала на улицу…..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dirty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dirty="0"/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Через десять лет после окончания войны, когда Эля была уже замужем и имела двух дочек, раздался телефонный звонок. Голос в телефоне </a:t>
            </a:r>
            <a:r>
              <a:rPr lang="ru-RU" dirty="0" smtClean="0"/>
              <a:t>спросил</a:t>
            </a:r>
            <a:r>
              <a:rPr lang="ru-RU" dirty="0"/>
              <a:t>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-Здравствуйте. Это вы Эля Петрова? Вы были во время войны в городе?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-Да,- ответила она.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-Вы спасли мою маму,- продолжал взволнованный юношеский голос,- как я могу вас отблагодарить?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 Дальше Эля ничего не слышала. Она стояла с телефонной трубкой, по её щекам текли горячие слёзы, а за подол юбки дёргала детская ручонка. Ей вспоминались те ужасные дни, оглушительные  взрывы, и как она несла эти карточки…..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dirty="0"/>
              <a:t>  -</a:t>
            </a:r>
            <a:r>
              <a:rPr lang="ru-RU" dirty="0" smtClean="0"/>
              <a:t>Мама, мама, </a:t>
            </a:r>
            <a:r>
              <a:rPr lang="ru-RU" dirty="0"/>
              <a:t>почему ты плачешь?- повторяла её маленькая дочь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err="1" smtClean="0">
                <a:solidFill>
                  <a:schemeClr val="bg1"/>
                </a:solidFill>
              </a:rPr>
              <a:t>Любым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про</a:t>
            </a:r>
            <a:r>
              <a:rPr lang="ru-RU" sz="3600" dirty="0" err="1" smtClean="0">
                <a:solidFill>
                  <a:schemeClr val="bg1"/>
                </a:solidFill>
              </a:rPr>
              <a:t>дуктам</a:t>
            </a:r>
            <a:r>
              <a:rPr lang="ru-RU" sz="3600" dirty="0" smtClean="0">
                <a:solidFill>
                  <a:schemeClr val="bg1"/>
                </a:solidFill>
              </a:rPr>
              <a:t> были </a:t>
            </a:r>
            <a:r>
              <a:rPr lang="en-US" sz="3600" dirty="0" err="1" smtClean="0">
                <a:solidFill>
                  <a:schemeClr val="bg1"/>
                </a:solidFill>
              </a:rPr>
              <a:t>ра</a:t>
            </a:r>
            <a:r>
              <a:rPr lang="ru-RU" sz="3600" dirty="0" err="1" smtClean="0">
                <a:solidFill>
                  <a:schemeClr val="bg1"/>
                </a:solidFill>
              </a:rPr>
              <a:t>ды</a:t>
            </a:r>
            <a:r>
              <a:rPr lang="ru-RU" sz="3600" dirty="0" smtClean="0">
                <a:solidFill>
                  <a:schemeClr val="bg1"/>
                </a:solidFill>
              </a:rPr>
              <a:t> в то </a:t>
            </a:r>
            <a:r>
              <a:rPr lang="en-US" sz="3600" dirty="0" err="1" smtClean="0">
                <a:solidFill>
                  <a:schemeClr val="bg1"/>
                </a:solidFill>
              </a:rPr>
              <a:t>суро</a:t>
            </a:r>
            <a:r>
              <a:rPr lang="ru-RU" sz="3600" dirty="0" smtClean="0">
                <a:solidFill>
                  <a:schemeClr val="bg1"/>
                </a:solidFill>
              </a:rPr>
              <a:t>вое время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725" y="1368425"/>
            <a:ext cx="3816350" cy="265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4022725"/>
            <a:ext cx="4751388" cy="332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0675" y="1768475"/>
            <a:ext cx="4464050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39718" y="215900"/>
            <a:ext cx="9540907" cy="676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sz="2600" dirty="0"/>
              <a:t>Воспоминания о блокаде Ленинграда людей, переживших её, их письма и дневники открывают нам страшную картину. На город обрушился страшный голод. Обесценились деньги и драгоценности. Эвакуация началась еще осенью 1941 года, но лишь в январе 1942 года появилась возможность вывести большое количество людей, в основном женщин и детей, через Дорогу Жизни. В булочные, где выдавался ежедневный паёк, были огромные очереди. Помимо голода блокадный Ленинград атаковали и другие бедствия: очень морозные зимы, порой столбик термометра опускался до - 40 градусов. Закончилось топливо и замёрзли водопроводные трубы - город остался без света, и питьевой воды. Ещё одной бедой для осаждённого города первой блокадной зимой стали крысы. Они не только уничтожали запасы еды, но и разносили всевозможные инфекции. Люди умирали, и их не успевали хоронить, трупы лежали. прямо на улицах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754032" y="279375"/>
            <a:ext cx="9072563" cy="7794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800" dirty="0" smtClean="0">
                <a:solidFill>
                  <a:schemeClr val="bg1"/>
                </a:solidFill>
              </a:rPr>
              <a:t>Выжить надо было любой ценой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079500"/>
            <a:ext cx="4425950" cy="525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4775" y="1079500"/>
            <a:ext cx="4032250" cy="306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5350" y="4373563"/>
            <a:ext cx="2663825" cy="289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1320</Words>
  <PresentationFormat>Произвольный</PresentationFormat>
  <Paragraphs>98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Droid Sans Fallback</vt:lpstr>
      <vt:lpstr>Times New Roman</vt:lpstr>
      <vt:lpstr>Arial Unicode MS</vt:lpstr>
      <vt:lpstr>DejaVu Sans Condensed</vt:lpstr>
      <vt:lpstr>Lucida Sans Unicode</vt:lpstr>
      <vt:lpstr>Microsoft YaHei</vt:lpstr>
      <vt:lpstr>Тема Office</vt:lpstr>
      <vt:lpstr>1_Тема Office</vt:lpstr>
      <vt:lpstr>27 января 1944 года-полное снятие блокады Ленинграда</vt:lpstr>
      <vt:lpstr>"Слава и тебе, великий город,  Сливший воедино фронт и тыл.  В небывалых трудностях который Выстоял. Сражался. Победил"</vt:lpstr>
      <vt:lpstr>Первые продуктовые карточки появились в Ленинграде еще в начале войны, но в блокаду нормы выдачи по ним постоянно менялись</vt:lpstr>
      <vt:lpstr>Потерять продовольственные карточки в то время было равносильно голодной смерти..</vt:lpstr>
      <vt:lpstr>Слайд 5</vt:lpstr>
      <vt:lpstr>Слайд 6</vt:lpstr>
      <vt:lpstr>Любым продуктам были рады в то суровое время</vt:lpstr>
      <vt:lpstr>Слайд 8</vt:lpstr>
      <vt:lpstr>Выжить надо было любой ценой</vt:lpstr>
      <vt:lpstr>В ноябре 1941 года положение горожан резко ухудшилось. Смертность от голода стала массовой. Специальные похоронные службы ежедневно подбирали только на улицах около сотни трупов. Сохранились бесчисленные рассказы о людях, падавших от слабости и умиравших — дома или на работе, в магазинах и на улицах...</vt:lpstr>
      <vt:lpstr>Особенно тяжело приходилось в осаждённом городе детям...</vt:lpstr>
      <vt:lpstr>Но Ленинград не сдавался! Начала работать Дорога жизни, жители выходили на улицы, чтобы убирать снег и завалы от разрушенных домов</vt:lpstr>
      <vt:lpstr>В осаждённом Ленинграде работали школы, театры, люди занимались творчеством!</vt:lpstr>
      <vt:lpstr>8 января 1943 войска Ленинградского и Волховского фронтов соединились в районе Рабочих посёлков № 1 и 5. В этот же день был освобождён Шлиссельбург и очищено от противника всё южное побережье Ладожского озера. Пробитый вдоль берега коридор шириной 8—11 км восстановил сухопутную связь со страной</vt:lpstr>
      <vt:lpstr>27 января 1944 года в Ленинграде был произведён салют в ознаменование окончательного освобождения города от блокады, которая продолжалась 871 день</vt:lpstr>
      <vt:lpstr>За годы блокады погибло, по разным данным, от 300 тысяч до 1,5 миллиона человек. Так, на Нюрнбергском процессе фигурировало число 632 тысячи человек. Только 3 % из них погибли от бомбёжек и артобстрелов; остальные 97 % умерли от голода</vt:lpstr>
      <vt:lpstr>Приказом Верховного Главнокомандующего от 1 мая 1945 года Ленинград вместе со Сталинградом, Севастополем и Одессой был назван городом-героем за героизм и мужество, проявленные жителями города во время блокады.</vt:lpstr>
      <vt:lpstr>Памятники обороны Ленинграда</vt:lpstr>
      <vt:lpstr>Среди памятных мест - сколы на Аничковом мосту, памятники героям, детям, матерям, блокадным колодцам и прорубям, мемориальные стелы и многое другое.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января 1944 года-полное снятие блокады Ленинграда</dc:title>
  <dc:creator>admin</dc:creator>
  <cp:lastModifiedBy>User</cp:lastModifiedBy>
  <cp:revision>4</cp:revision>
  <cp:lastPrinted>1601-01-01T00:00:00Z</cp:lastPrinted>
  <dcterms:created xsi:type="dcterms:W3CDTF">2013-03-15T11:25:04Z</dcterms:created>
  <dcterms:modified xsi:type="dcterms:W3CDTF">2021-01-28T16:08:09Z</dcterms:modified>
</cp:coreProperties>
</file>