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9" d="100"/>
          <a:sy n="79" d="100"/>
        </p:scale>
        <p:origin x="-384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5/12/2025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5/12/2025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dpclakinsk1@yandex.ru" TargetMode="External"/><Relationship Id="rId2" Type="http://schemas.openxmlformats.org/officeDocument/2006/relationships/hyperlink" Target="https://t447339.dop.obrazovanie33.ru/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3FB520FA-F15A-4CEB-891E-59772E5A3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709531"/>
            <a:ext cx="8776620" cy="3888776"/>
          </a:xfrm>
        </p:spPr>
        <p:txBody>
          <a:bodyPr/>
          <a:lstStyle/>
          <a:p>
            <a:pPr algn="ctr"/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600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Управление образования администрации</a:t>
            </a:r>
            <a:b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</a:rPr>
              <a:t>  Собинского муниципального округа Владимирской области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Муниципальное бюджетное учреждение дополнительного образования 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Собинского муниципального округа 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>Детский (подростковый) центр г. Лакинска </a:t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1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6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16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Презентация бережливого проекта</a:t>
            </a:r>
            <a:br>
              <a:rPr lang="ru-RU" sz="2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50000"/>
                  </a:schemeClr>
                </a:solidFill>
              </a:rPr>
              <a:t>«Оптимизация ознакомления и исполнения педагогическими работниками </a:t>
            </a:r>
            <a:br>
              <a:rPr lang="ru-RU" sz="32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50000"/>
                  </a:schemeClr>
                </a:solidFill>
              </a:rPr>
              <a:t>приказов по учреждению»</a:t>
            </a:r>
            <a:br>
              <a:rPr lang="ru-RU" sz="32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4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14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1400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1400" dirty="0">
                <a:solidFill>
                  <a:schemeClr val="accent2">
                    <a:lumMod val="50000"/>
                  </a:schemeClr>
                </a:solidFill>
              </a:rPr>
            </a:br>
            <a:endParaRPr lang="ru-RU" sz="1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xmlns="" id="{1E7B47FA-5F42-4266-A20C-F6EA5F0CFA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5976729"/>
            <a:ext cx="7766936" cy="662609"/>
          </a:xfrm>
        </p:spPr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г. Лакинск, 2025 год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8858415E-C158-4988-A1A3-CA7F2B623C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5" y="122304"/>
            <a:ext cx="1428750" cy="17907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ADDAA0CE-C24D-4BE5-A453-9667BA32F2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83687" y="122304"/>
            <a:ext cx="1708288" cy="1708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1159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083BDC-61B5-4302-B5E6-E2DAD1B45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63826"/>
            <a:ext cx="8596668" cy="88789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Цель и результат проекта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3020928-B8E0-4660-B8C8-D44FFAE68667}"/>
              </a:ext>
            </a:extLst>
          </p:cNvPr>
          <p:cNvSpPr txBox="1"/>
          <p:nvPr/>
        </p:nvSpPr>
        <p:spPr>
          <a:xfrm>
            <a:off x="344556" y="1069639"/>
            <a:ext cx="12272663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Цель: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уменьшить временные затраты работников ОУ на ознакомление </a:t>
            </a:r>
          </a:p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         с приказами по ОУ через перевод их в электронную форму и </a:t>
            </a:r>
          </a:p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         систематизация исполнения приказов</a:t>
            </a: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Способ достижения: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перевод процедуры ознакомления с приказами</a:t>
            </a:r>
          </a:p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                               на платформу Сферум (30.08.2025 год)</a:t>
            </a: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Результат проекта: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процедура ознакомления с приказами переведена</a:t>
            </a:r>
          </a:p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                              платформу Сферум (01.09.2025 год)</a:t>
            </a: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Требования к результату проекта: </a:t>
            </a:r>
          </a:p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1. Созданы условия для ознакомления с приказами для всех работников ОУ – 100%</a:t>
            </a:r>
          </a:p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2. Приказы по ОУ переведены в электронный вид – 100 %</a:t>
            </a:r>
          </a:p>
          <a:p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3. Сокращены временные затраты на ознакомление с приказами</a:t>
            </a: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Пользователи проекта: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 педагогические и иные работники ОУ</a:t>
            </a:r>
          </a:p>
        </p:txBody>
      </p:sp>
    </p:spTree>
    <p:extLst>
      <p:ext uri="{BB962C8B-B14F-4D97-AF65-F5344CB8AC3E}">
        <p14:creationId xmlns:p14="http://schemas.microsoft.com/office/powerpoint/2010/main" val="1142635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F56945C-1D83-4BA5-9238-4C893B923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887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Основные блоки работы проекта</a:t>
            </a: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8C576D76-FF44-4815-86FB-DA1E3A848A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791347"/>
              </p:ext>
            </p:extLst>
          </p:nvPr>
        </p:nvGraphicFramePr>
        <p:xfrm>
          <a:off x="477078" y="1722783"/>
          <a:ext cx="9329531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7179">
                  <a:extLst>
                    <a:ext uri="{9D8B030D-6E8A-4147-A177-3AD203B41FA5}">
                      <a16:colId xmlns:a16="http://schemas.microsoft.com/office/drawing/2014/main" xmlns="" val="2994257403"/>
                    </a:ext>
                  </a:extLst>
                </a:gridCol>
                <a:gridCol w="3787587">
                  <a:extLst>
                    <a:ext uri="{9D8B030D-6E8A-4147-A177-3AD203B41FA5}">
                      <a16:colId xmlns:a16="http://schemas.microsoft.com/office/drawing/2014/main" xmlns="" val="4072246338"/>
                    </a:ext>
                  </a:extLst>
                </a:gridCol>
                <a:gridCol w="1963866">
                  <a:extLst>
                    <a:ext uri="{9D8B030D-6E8A-4147-A177-3AD203B41FA5}">
                      <a16:colId xmlns:a16="http://schemas.microsoft.com/office/drawing/2014/main" xmlns="" val="2896400326"/>
                    </a:ext>
                  </a:extLst>
                </a:gridCol>
                <a:gridCol w="2700899">
                  <a:extLst>
                    <a:ext uri="{9D8B030D-6E8A-4147-A177-3AD203B41FA5}">
                      <a16:colId xmlns:a16="http://schemas.microsoft.com/office/drawing/2014/main" xmlns="" val="14933614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Наименование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Длительность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Начало/окончание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03776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Анализ</a:t>
                      </a:r>
                      <a:r>
                        <a:rPr lang="ru-RU" dirty="0"/>
                        <a:t> текущей ситуации, поиск и выявление проблемы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10 дней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21.04-05.05.2025</a:t>
                      </a:r>
                      <a:r>
                        <a:rPr lang="ru-RU" baseline="0" dirty="0" smtClean="0"/>
                        <a:t>г.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463306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Разработка паспорта проекта и плана мероприятий «Дорожной карты»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 дня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05.05-07.05.2025г.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634395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Подготовка </a:t>
                      </a:r>
                      <a:r>
                        <a:rPr lang="ru-RU" dirty="0"/>
                        <a:t>приказа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</a:t>
                      </a:r>
                      <a:r>
                        <a:rPr lang="ru-RU" dirty="0" smtClean="0"/>
                        <a:t> день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 мере необходимости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44589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Предоставление доступа к приказам для ознакомления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 дня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в течении 3-х</a:t>
                      </a:r>
                      <a:r>
                        <a:rPr lang="ru-RU" baseline="0" dirty="0" smtClean="0"/>
                        <a:t> дней с момента создания приказа</a:t>
                      </a:r>
                      <a:endParaRPr lang="ru-RU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306425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Исполнение приказов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 зависимости от сроков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 течении учебного года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97073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1424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47E9449-4648-4C3F-B198-68DF29B71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2484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Контактные данные разработчика проекта</a:t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МБУ ДО ДПЦ г. Лакинска  </a:t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сайт: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hlinkClick r:id="rId2"/>
              </a:rPr>
              <a:t>https://t447339.dop.obrazovanie33.ru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эл. почта: </a:t>
            </a:r>
            <a:r>
              <a:rPr lang="en-US" sz="3200" dirty="0">
                <a:solidFill>
                  <a:schemeClr val="accent2">
                    <a:lumMod val="75000"/>
                  </a:schemeClr>
                </a:solidFill>
                <a:hlinkClick r:id="rId3"/>
              </a:rPr>
              <a:t>dpclakinsk1@yandex.ru</a:t>
            </a: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телефон: 84924241307</a:t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директор Букина Наталья Вячеславовна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СПАСИБО ЗА ВНИМАНИЕ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A77CC13-9892-4E76-B7E1-B44366456E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77759" y="1041123"/>
            <a:ext cx="140970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72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E1A4CAC-455E-4F73-91F1-58A3E35D7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Карточка</a:t>
            </a:r>
            <a:r>
              <a:rPr lang="ru-RU" sz="28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A43E524-98C3-4E0B-8866-DA32D3587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334" y="1378226"/>
            <a:ext cx="4184035" cy="50755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700" b="1" dirty="0"/>
              <a:t>Общие данные:</a:t>
            </a:r>
          </a:p>
          <a:p>
            <a:pPr marL="0" indent="0">
              <a:buNone/>
            </a:pPr>
            <a:r>
              <a:rPr lang="ru-RU" sz="1700" b="1" dirty="0"/>
              <a:t>Заказчик</a:t>
            </a:r>
            <a:r>
              <a:rPr lang="ru-RU" sz="1700" dirty="0"/>
              <a:t>: директор МБУ ДО ДПЦ г. Лакинска Н.В.Букина </a:t>
            </a:r>
          </a:p>
          <a:p>
            <a:pPr marL="0" indent="0">
              <a:buNone/>
            </a:pPr>
            <a:r>
              <a:rPr lang="ru-RU" sz="1700" b="1" dirty="0"/>
              <a:t>Процесс</a:t>
            </a:r>
            <a:r>
              <a:rPr lang="ru-RU" sz="1700" dirty="0"/>
              <a:t>: ознакомление педагогических работников с приказами по учреждению и исполнение приказов</a:t>
            </a:r>
          </a:p>
          <a:p>
            <a:pPr marL="0" indent="0">
              <a:buNone/>
            </a:pPr>
            <a:r>
              <a:rPr lang="ru-RU" sz="1700" b="1" dirty="0"/>
              <a:t>Границы процесса: </a:t>
            </a:r>
            <a:r>
              <a:rPr lang="ru-RU" sz="1700" dirty="0"/>
              <a:t>ознакомление с приказом; с приказом ознакомлен; исполнение приказа; приказ исполнен</a:t>
            </a:r>
          </a:p>
          <a:p>
            <a:pPr marL="0" indent="0">
              <a:buNone/>
            </a:pPr>
            <a:r>
              <a:rPr lang="ru-RU" sz="1700" b="1" dirty="0"/>
              <a:t>Администратор проекта: </a:t>
            </a:r>
            <a:r>
              <a:rPr lang="ru-RU" sz="1700" dirty="0" err="1"/>
              <a:t>зам.директора</a:t>
            </a:r>
            <a:r>
              <a:rPr lang="ru-RU" sz="1700" dirty="0"/>
              <a:t> </a:t>
            </a:r>
            <a:r>
              <a:rPr lang="ru-RU" sz="1700" dirty="0" err="1"/>
              <a:t>Е.В.Мартынова</a:t>
            </a:r>
            <a:endParaRPr lang="ru-RU" sz="1700" dirty="0"/>
          </a:p>
          <a:p>
            <a:pPr marL="0" indent="0">
              <a:buNone/>
            </a:pPr>
            <a:r>
              <a:rPr lang="ru-RU" sz="1700" b="1" dirty="0"/>
              <a:t>Команда проекта</a:t>
            </a:r>
            <a:r>
              <a:rPr lang="ru-RU" sz="1700" dirty="0"/>
              <a:t>: методист, педагог ДО И.С. Афанасьева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3169A3F7-1B7E-4DE4-BDEE-279582FEF4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89970" y="1378227"/>
            <a:ext cx="4184034" cy="507558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/>
              <a:t>Обоснование:</a:t>
            </a:r>
          </a:p>
          <a:p>
            <a:pPr>
              <a:buAutoNum type="arabicPeriod"/>
            </a:pPr>
            <a:r>
              <a:rPr lang="ru-RU" dirty="0"/>
              <a:t>Повторяемый процесс</a:t>
            </a:r>
          </a:p>
          <a:p>
            <a:pPr>
              <a:buAutoNum type="arabicPeriod"/>
            </a:pPr>
            <a:r>
              <a:rPr lang="ru-RU" dirty="0"/>
              <a:t>Длительный процесс</a:t>
            </a:r>
          </a:p>
          <a:p>
            <a:pPr>
              <a:buAutoNum type="arabicPeriod"/>
            </a:pPr>
            <a:r>
              <a:rPr lang="ru-RU" dirty="0"/>
              <a:t>Недостаточный уровень исполнительской дисциплины</a:t>
            </a:r>
          </a:p>
          <a:p>
            <a:pPr marL="0" indent="0" algn="ctr">
              <a:buNone/>
            </a:pPr>
            <a:r>
              <a:rPr lang="ru-RU" b="1" dirty="0"/>
              <a:t>Ключевые события проекта:</a:t>
            </a:r>
          </a:p>
          <a:p>
            <a:pPr>
              <a:buAutoNum type="arabicPeriod"/>
            </a:pPr>
            <a:r>
              <a:rPr lang="ru-RU" dirty="0"/>
              <a:t>Старт проект 19.05.2025г.</a:t>
            </a:r>
          </a:p>
          <a:p>
            <a:pPr>
              <a:buAutoNum type="arabicPeriod"/>
            </a:pPr>
            <a:r>
              <a:rPr lang="ru-RU" dirty="0"/>
              <a:t>Диагностика и разработка целевого состояния бережливого проекта </a:t>
            </a:r>
            <a:r>
              <a:rPr lang="ru-RU" dirty="0" smtClean="0"/>
              <a:t>05</a:t>
            </a:r>
            <a:r>
              <a:rPr lang="ru-RU" dirty="0" smtClean="0"/>
              <a:t>.05-07.05.2025г</a:t>
            </a:r>
            <a:r>
              <a:rPr lang="ru-RU" dirty="0"/>
              <a:t>.: разработка паспорта проекта, разработка плана мероприятий «дорожной карты» по реализации проекта</a:t>
            </a:r>
          </a:p>
          <a:p>
            <a:pPr>
              <a:buFont typeface="Wingdings 3" charset="2"/>
              <a:buAutoNum type="arabicPeriod"/>
            </a:pPr>
            <a:r>
              <a:rPr lang="ru-RU" dirty="0"/>
              <a:t>Внедрение улучшений            01.09.-15.12.2025г.</a:t>
            </a:r>
          </a:p>
          <a:p>
            <a:pPr>
              <a:buFont typeface="Wingdings 3" charset="2"/>
              <a:buAutoNum type="arabicPeriod"/>
            </a:pPr>
            <a:r>
              <a:rPr lang="ru-RU" dirty="0"/>
              <a:t>Анализ и оценка достижения целевых показателей проекта 15.12-30.12.2025г.</a:t>
            </a:r>
          </a:p>
          <a:p>
            <a:pPr>
              <a:buFont typeface="Wingdings 3" charset="2"/>
              <a:buAutoNum type="arabicPeriod"/>
            </a:pPr>
            <a:endParaRPr lang="ru-RU" dirty="0"/>
          </a:p>
          <a:p>
            <a:pPr>
              <a:buFont typeface="Wingdings 3" charset="2"/>
              <a:buAutoNum type="arabicPeriod"/>
            </a:pPr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>
              <a:buAutoNum type="arabicPeriod"/>
            </a:pPr>
            <a:endParaRPr lang="ru-RU" dirty="0"/>
          </a:p>
          <a:p>
            <a:pPr>
              <a:buAutoNum type="arabicPeriod"/>
            </a:pPr>
            <a:endParaRPr lang="ru-RU" b="1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1053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BD7EA61-37E3-4FC2-AD4B-88998109A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91478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Команда</a:t>
            </a:r>
            <a:r>
              <a:rPr lang="ru-RU" dirty="0"/>
              <a:t>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проекта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72F15916-6860-4C90-BD47-53204025273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990692"/>
              </p:ext>
            </p:extLst>
          </p:nvPr>
        </p:nvGraphicFramePr>
        <p:xfrm>
          <a:off x="982663" y="2001078"/>
          <a:ext cx="8596312" cy="3660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650">
                  <a:extLst>
                    <a:ext uri="{9D8B030D-6E8A-4147-A177-3AD203B41FA5}">
                      <a16:colId xmlns:a16="http://schemas.microsoft.com/office/drawing/2014/main" xmlns="" val="2424751679"/>
                    </a:ext>
                  </a:extLst>
                </a:gridCol>
                <a:gridCol w="3372506">
                  <a:extLst>
                    <a:ext uri="{9D8B030D-6E8A-4147-A177-3AD203B41FA5}">
                      <a16:colId xmlns:a16="http://schemas.microsoft.com/office/drawing/2014/main" xmlns="" val="1497093588"/>
                    </a:ext>
                  </a:extLst>
                </a:gridCol>
                <a:gridCol w="1623564">
                  <a:extLst>
                    <a:ext uri="{9D8B030D-6E8A-4147-A177-3AD203B41FA5}">
                      <a16:colId xmlns:a16="http://schemas.microsoft.com/office/drawing/2014/main" xmlns="" val="1969148844"/>
                    </a:ext>
                  </a:extLst>
                </a:gridCol>
                <a:gridCol w="2674592">
                  <a:extLst>
                    <a:ext uri="{9D8B030D-6E8A-4147-A177-3AD203B41FA5}">
                      <a16:colId xmlns:a16="http://schemas.microsoft.com/office/drawing/2014/main" xmlns="" val="71174143"/>
                    </a:ext>
                  </a:extLst>
                </a:gridCol>
              </a:tblGrid>
              <a:tr h="754092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№ п/п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ФИО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Должность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Выполняемые в проекте работы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34312459"/>
                  </a:ext>
                </a:extLst>
              </a:tr>
              <a:tr h="754092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Букина Наталья Вячеславовна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Директор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Руководитель проекта</a:t>
                      </a:r>
                    </a:p>
                    <a:p>
                      <a:pPr algn="ctr"/>
                      <a:endParaRPr lang="ru-RU" dirty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4891107"/>
                  </a:ext>
                </a:extLst>
              </a:tr>
              <a:tr h="754092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2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Мартынова Елена Викторовна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Заместитель директора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Администратор проекта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3489365"/>
                  </a:ext>
                </a:extLst>
              </a:tr>
              <a:tr h="1077273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Афанасьева Ирина Сергеевна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Методист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Оператор мониторинга проекта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686494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45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CE3A611-F86D-4939-9BE1-A03A5A96A6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4743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Паспорт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проекта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842" y="1240189"/>
            <a:ext cx="8296274" cy="543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524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CE494C7-7543-4A15-ABE8-311122790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328057" cy="1320800"/>
          </a:xfrm>
        </p:spPr>
        <p:txBody>
          <a:bodyPr/>
          <a:lstStyle/>
          <a:p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Введение. Описание ситуации «как есть»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A617B11-4157-403D-95BA-18325FF4CB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Обоснование выбора процесса:</a:t>
            </a:r>
          </a:p>
          <a:p>
            <a:pPr>
              <a:buAutoNum type="arabicPeriod"/>
            </a:pPr>
            <a:r>
              <a:rPr lang="ru-RU" dirty="0"/>
              <a:t>Педагоги в силу специфики работы в дополнительном образовании в течении рабочего времени не успевают знакомиться с приказами по ОУ своевременно</a:t>
            </a:r>
          </a:p>
          <a:p>
            <a:pPr>
              <a:buAutoNum type="arabicPeriod"/>
            </a:pPr>
            <a:r>
              <a:rPr lang="ru-RU" dirty="0"/>
              <a:t>Большие временные затраты на исполнение приказов</a:t>
            </a:r>
          </a:p>
          <a:p>
            <a:pPr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228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86D826-0FB4-4108-BB3D-C14EEC99F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Карта текущего состояния «</a:t>
            </a:r>
            <a:r>
              <a:rPr lang="ru-RU" sz="3100" dirty="0">
                <a:solidFill>
                  <a:schemeClr val="accent2">
                    <a:lumMod val="75000"/>
                  </a:schemeClr>
                </a:solidFill>
              </a:rPr>
              <a:t>Ознакомление работников с приказами исполнение приказов</a:t>
            </a:r>
            <a:r>
              <a:rPr lang="ru-RU" dirty="0">
                <a:solidFill>
                  <a:schemeClr val="accent2">
                    <a:lumMod val="75000"/>
                  </a:schemeClr>
                </a:solidFill>
              </a:rPr>
              <a:t>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90A59A5F-582D-4346-96CA-0873255B8F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592021"/>
              </p:ext>
            </p:extLst>
          </p:nvPr>
        </p:nvGraphicFramePr>
        <p:xfrm>
          <a:off x="5424382" y="1899170"/>
          <a:ext cx="2807114" cy="1125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7114">
                  <a:extLst>
                    <a:ext uri="{9D8B030D-6E8A-4147-A177-3AD203B41FA5}">
                      <a16:colId xmlns:a16="http://schemas.microsoft.com/office/drawing/2014/main" xmlns="" val="251758987"/>
                    </a:ext>
                  </a:extLst>
                </a:gridCol>
              </a:tblGrid>
              <a:tr h="375317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Исполнитель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8852545"/>
                  </a:ext>
                </a:extLst>
              </a:tr>
              <a:tr h="3753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Описание процесса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1763257"/>
                  </a:ext>
                </a:extLst>
              </a:tr>
              <a:tr h="37531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7428970"/>
                  </a:ext>
                </a:extLst>
              </a:tr>
            </a:tbl>
          </a:graphicData>
        </a:graphic>
      </p:graphicFrame>
      <p:sp>
        <p:nvSpPr>
          <p:cNvPr id="6" name="Взрыв: 8 точек 5">
            <a:extLst>
              <a:ext uri="{FF2B5EF4-FFF2-40B4-BE49-F238E27FC236}">
                <a16:creationId xmlns:a16="http://schemas.microsoft.com/office/drawing/2014/main" xmlns="" id="{4F04DC75-A56D-4691-BA3F-0D1CE5CDF405}"/>
              </a:ext>
            </a:extLst>
          </p:cNvPr>
          <p:cNvSpPr/>
          <p:nvPr/>
        </p:nvSpPr>
        <p:spPr>
          <a:xfrm>
            <a:off x="1254178" y="1930400"/>
            <a:ext cx="940905" cy="92765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6502EF-BE5C-49F9-B800-4328D6E6D923}"/>
              </a:ext>
            </a:extLst>
          </p:cNvPr>
          <p:cNvSpPr txBox="1"/>
          <p:nvPr/>
        </p:nvSpPr>
        <p:spPr>
          <a:xfrm>
            <a:off x="2381286" y="2200067"/>
            <a:ext cx="28568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-</a:t>
            </a:r>
            <a:r>
              <a:rPr lang="ru-RU" dirty="0"/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описание</a:t>
            </a:r>
            <a:r>
              <a:rPr lang="ru-RU" dirty="0"/>
              <a:t>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потерь</a:t>
            </a: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52BFCDD8-384D-4E8D-8449-9A7BD4B2FC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1552628"/>
              </p:ext>
            </p:extLst>
          </p:nvPr>
        </p:nvGraphicFramePr>
        <p:xfrm>
          <a:off x="677334" y="3251200"/>
          <a:ext cx="9540092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1297">
                  <a:extLst>
                    <a:ext uri="{9D8B030D-6E8A-4147-A177-3AD203B41FA5}">
                      <a16:colId xmlns:a16="http://schemas.microsoft.com/office/drawing/2014/main" xmlns="" val="956939628"/>
                    </a:ext>
                  </a:extLst>
                </a:gridCol>
                <a:gridCol w="1156971">
                  <a:extLst>
                    <a:ext uri="{9D8B030D-6E8A-4147-A177-3AD203B41FA5}">
                      <a16:colId xmlns:a16="http://schemas.microsoft.com/office/drawing/2014/main" xmlns="" val="160084836"/>
                    </a:ext>
                  </a:extLst>
                </a:gridCol>
                <a:gridCol w="1592536">
                  <a:extLst>
                    <a:ext uri="{9D8B030D-6E8A-4147-A177-3AD203B41FA5}">
                      <a16:colId xmlns:a16="http://schemas.microsoft.com/office/drawing/2014/main" xmlns="" val="4269398032"/>
                    </a:ext>
                  </a:extLst>
                </a:gridCol>
                <a:gridCol w="1116137">
                  <a:extLst>
                    <a:ext uri="{9D8B030D-6E8A-4147-A177-3AD203B41FA5}">
                      <a16:colId xmlns:a16="http://schemas.microsoft.com/office/drawing/2014/main" xmlns="" val="1671669074"/>
                    </a:ext>
                  </a:extLst>
                </a:gridCol>
                <a:gridCol w="1728490">
                  <a:extLst>
                    <a:ext uri="{9D8B030D-6E8A-4147-A177-3AD203B41FA5}">
                      <a16:colId xmlns:a16="http://schemas.microsoft.com/office/drawing/2014/main" xmlns="" val="1667170127"/>
                    </a:ext>
                  </a:extLst>
                </a:gridCol>
                <a:gridCol w="908448">
                  <a:extLst>
                    <a:ext uri="{9D8B030D-6E8A-4147-A177-3AD203B41FA5}">
                      <a16:colId xmlns:a16="http://schemas.microsoft.com/office/drawing/2014/main" xmlns="" val="4072626026"/>
                    </a:ext>
                  </a:extLst>
                </a:gridCol>
                <a:gridCol w="1596213">
                  <a:extLst>
                    <a:ext uri="{9D8B030D-6E8A-4147-A177-3AD203B41FA5}">
                      <a16:colId xmlns:a16="http://schemas.microsoft.com/office/drawing/2014/main" xmlns="" val="7146634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 dirty="0"/>
                        <a:t>Директор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Директор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Педагог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Педагог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46022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Идёт с книгой приказов к каждому педагогу</a:t>
                      </a:r>
                    </a:p>
                    <a:p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Знакомит педагогов с содержанием приказа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Ставит подпись после ознакомления с содержанием приказа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Принимает приказ к исполнению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9831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1-2 дня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5-10 минут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10-15 </a:t>
                      </a:r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секунд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 зависимости от содержания приказа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7516861"/>
                  </a:ext>
                </a:extLst>
              </a:tr>
            </a:tbl>
          </a:graphicData>
        </a:graphic>
      </p:graphicFrame>
      <p:sp>
        <p:nvSpPr>
          <p:cNvPr id="10" name="Взрыв: 8 точек 9">
            <a:extLst>
              <a:ext uri="{FF2B5EF4-FFF2-40B4-BE49-F238E27FC236}">
                <a16:creationId xmlns:a16="http://schemas.microsoft.com/office/drawing/2014/main" xmlns="" id="{F42BFF33-792B-4CE2-9B52-5D3EAC64A43E}"/>
              </a:ext>
            </a:extLst>
          </p:cNvPr>
          <p:cNvSpPr/>
          <p:nvPr/>
        </p:nvSpPr>
        <p:spPr>
          <a:xfrm>
            <a:off x="1216269" y="5935391"/>
            <a:ext cx="940905" cy="92765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xmlns="" id="{9891848D-4047-4BC8-BA3C-F8516CF0BE7F}"/>
              </a:ext>
            </a:extLst>
          </p:cNvPr>
          <p:cNvSpPr/>
          <p:nvPr/>
        </p:nvSpPr>
        <p:spPr>
          <a:xfrm>
            <a:off x="2381286" y="4184519"/>
            <a:ext cx="57647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xmlns="" id="{F4CB95B4-DA31-4877-B865-25233BA62D83}"/>
              </a:ext>
            </a:extLst>
          </p:cNvPr>
          <p:cNvSpPr/>
          <p:nvPr/>
        </p:nvSpPr>
        <p:spPr>
          <a:xfrm>
            <a:off x="4949943" y="4184519"/>
            <a:ext cx="57647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xmlns="" id="{3A266763-8275-43F7-A165-23D848B03AC1}"/>
              </a:ext>
            </a:extLst>
          </p:cNvPr>
          <p:cNvSpPr/>
          <p:nvPr/>
        </p:nvSpPr>
        <p:spPr>
          <a:xfrm>
            <a:off x="7943260" y="4184519"/>
            <a:ext cx="57647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593F310-2F22-47EC-AAC5-2AEBB68DC57C}"/>
              </a:ext>
            </a:extLst>
          </p:cNvPr>
          <p:cNvSpPr txBox="1"/>
          <p:nvPr/>
        </p:nvSpPr>
        <p:spPr>
          <a:xfrm>
            <a:off x="2381286" y="6199162"/>
            <a:ext cx="74222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-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Не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все</a:t>
            </a:r>
            <a:r>
              <a:rPr lang="ru-RU" sz="2000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</a:rPr>
              <a:t>педагоги в одно время находятся на рабочем месте</a:t>
            </a:r>
          </a:p>
        </p:txBody>
      </p:sp>
    </p:spTree>
    <p:extLst>
      <p:ext uri="{BB962C8B-B14F-4D97-AF65-F5344CB8AC3E}">
        <p14:creationId xmlns:p14="http://schemas.microsoft.com/office/powerpoint/2010/main" val="131647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77F0316-6646-4C81-8E59-4F684D55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58463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Введение в предметную область. Описание ситуации «как есть»</a:t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18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ru-RU" sz="1800" dirty="0">
                <a:solidFill>
                  <a:schemeClr val="accent2">
                    <a:lumMod val="75000"/>
                  </a:schemeClr>
                </a:solidFill>
              </a:rPr>
              <a:t>             </a:t>
            </a:r>
            <a:r>
              <a:rPr lang="ru-RU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Пирамида проблем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02CE929-3818-4519-B7B5-BF1719486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27655"/>
            <a:ext cx="11514666" cy="49087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  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                     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                                     </a:t>
            </a:r>
            <a:r>
              <a:rPr lang="ru-RU" dirty="0">
                <a:solidFill>
                  <a:schemeClr val="tx1"/>
                </a:solidFill>
              </a:rPr>
              <a:t>Проблемы, решение которых требует 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</a:rPr>
              <a:t>                                                     изменение федерального законодательства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</a:rPr>
              <a:t>             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</a:rPr>
              <a:t>                                                       Проблемы, решение которых требует 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</a:rPr>
              <a:t>                                                           привлечение власти другого уровня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</a:rPr>
              <a:t>       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</a:rPr>
              <a:t>                                                                         Проблемы, не требующие привлечения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</a:rPr>
              <a:t>                                                                              дополнительных ресурсов, решение  </a:t>
            </a:r>
          </a:p>
          <a:p>
            <a:pPr marL="0" indent="0" algn="ctr">
              <a:buNone/>
            </a:pPr>
            <a:r>
              <a:rPr lang="ru-RU" dirty="0">
                <a:solidFill>
                  <a:schemeClr val="tx1"/>
                </a:solidFill>
              </a:rPr>
              <a:t>                                                                        возможно силами ОУ</a:t>
            </a:r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xmlns="" id="{C788641A-D68B-4098-A21D-66E21618B0F6}"/>
              </a:ext>
            </a:extLst>
          </p:cNvPr>
          <p:cNvSpPr/>
          <p:nvPr/>
        </p:nvSpPr>
        <p:spPr>
          <a:xfrm>
            <a:off x="3700191" y="2273451"/>
            <a:ext cx="3353751" cy="3989463"/>
          </a:xfrm>
          <a:prstGeom prst="triangle">
            <a:avLst>
              <a:gd name="adj" fmla="val 49600"/>
            </a:avLst>
          </a:prstGeom>
          <a:pattFill prst="pct30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Региональный уровень</a:t>
            </a:r>
          </a:p>
          <a:p>
            <a:pPr algn="ctr"/>
            <a:endParaRPr lang="ru-RU" dirty="0"/>
          </a:p>
          <a:p>
            <a:pPr algn="ctr"/>
            <a:r>
              <a:rPr lang="ru-RU" sz="1600" dirty="0">
                <a:solidFill>
                  <a:schemeClr val="tx1"/>
                </a:solidFill>
              </a:rPr>
              <a:t>Уровень ОУ </a:t>
            </a:r>
            <a:r>
              <a:rPr lang="ru-RU" sz="1200" dirty="0">
                <a:solidFill>
                  <a:schemeClr val="tx1"/>
                </a:solidFill>
              </a:rPr>
              <a:t>(управления образования)                                                       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9C8ED3AC-0C70-4D21-AA9E-E25A792B6FD0}"/>
              </a:ext>
            </a:extLst>
          </p:cNvPr>
          <p:cNvCxnSpPr/>
          <p:nvPr/>
        </p:nvCxnSpPr>
        <p:spPr>
          <a:xfrm>
            <a:off x="4837043" y="3896139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xmlns="" id="{4DC3F7C9-EC21-40CD-AFCF-91E219E54B96}"/>
              </a:ext>
            </a:extLst>
          </p:cNvPr>
          <p:cNvCxnSpPr>
            <a:cxnSpLocks/>
          </p:cNvCxnSpPr>
          <p:nvPr/>
        </p:nvCxnSpPr>
        <p:spPr>
          <a:xfrm>
            <a:off x="4631634" y="4008975"/>
            <a:ext cx="146436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xmlns="" id="{7A980741-4799-47E2-BFB8-0B825FBD5437}"/>
              </a:ext>
            </a:extLst>
          </p:cNvPr>
          <p:cNvCxnSpPr>
            <a:cxnSpLocks/>
          </p:cNvCxnSpPr>
          <p:nvPr/>
        </p:nvCxnSpPr>
        <p:spPr>
          <a:xfrm>
            <a:off x="4158656" y="5193590"/>
            <a:ext cx="24308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77CE3B4-550C-4035-865A-E0E4B2B310FB}"/>
              </a:ext>
            </a:extLst>
          </p:cNvPr>
          <p:cNvSpPr txBox="1"/>
          <p:nvPr/>
        </p:nvSpPr>
        <p:spPr>
          <a:xfrm>
            <a:off x="4744282" y="3525078"/>
            <a:ext cx="14643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Федеральный</a:t>
            </a:r>
          </a:p>
          <a:p>
            <a:r>
              <a:rPr lang="ru-RU" sz="1400" dirty="0"/>
              <a:t>    уровень</a:t>
            </a:r>
          </a:p>
        </p:txBody>
      </p:sp>
      <p:sp>
        <p:nvSpPr>
          <p:cNvPr id="16" name="Взрыв: 8 точек 15">
            <a:extLst>
              <a:ext uri="{FF2B5EF4-FFF2-40B4-BE49-F238E27FC236}">
                <a16:creationId xmlns:a16="http://schemas.microsoft.com/office/drawing/2014/main" xmlns="" id="{BCB72741-8D96-4EFA-9423-F0BFA3E3F4D2}"/>
              </a:ext>
            </a:extLst>
          </p:cNvPr>
          <p:cNvSpPr/>
          <p:nvPr/>
        </p:nvSpPr>
        <p:spPr>
          <a:xfrm>
            <a:off x="3803377" y="5639387"/>
            <a:ext cx="940905" cy="92765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1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17" name="Взрыв: 8 точек 16">
            <a:extLst>
              <a:ext uri="{FF2B5EF4-FFF2-40B4-BE49-F238E27FC236}">
                <a16:creationId xmlns:a16="http://schemas.microsoft.com/office/drawing/2014/main" xmlns="" id="{BFC7E005-B909-4045-8D3C-C7CB0002E948}"/>
              </a:ext>
            </a:extLst>
          </p:cNvPr>
          <p:cNvSpPr/>
          <p:nvPr/>
        </p:nvSpPr>
        <p:spPr>
          <a:xfrm>
            <a:off x="4882167" y="5887972"/>
            <a:ext cx="940905" cy="92765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18" name="Взрыв: 8 точек 17">
            <a:extLst>
              <a:ext uri="{FF2B5EF4-FFF2-40B4-BE49-F238E27FC236}">
                <a16:creationId xmlns:a16="http://schemas.microsoft.com/office/drawing/2014/main" xmlns="" id="{E2C70250-D54D-4E3E-B67F-096231C6BA64}"/>
              </a:ext>
            </a:extLst>
          </p:cNvPr>
          <p:cNvSpPr/>
          <p:nvPr/>
        </p:nvSpPr>
        <p:spPr>
          <a:xfrm>
            <a:off x="5999294" y="5639387"/>
            <a:ext cx="940905" cy="92765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accent2">
                    <a:lumMod val="50000"/>
                  </a:schemeClr>
                </a:solidFill>
              </a:rPr>
              <a:t>3</a:t>
            </a:r>
          </a:p>
        </p:txBody>
      </p:sp>
      <p:sp>
        <p:nvSpPr>
          <p:cNvPr id="4" name="Взрыв: 8 точек 3">
            <a:extLst>
              <a:ext uri="{FF2B5EF4-FFF2-40B4-BE49-F238E27FC236}">
                <a16:creationId xmlns:a16="http://schemas.microsoft.com/office/drawing/2014/main" xmlns="" id="{4BF18A6F-E588-4834-BC0E-758B8C952835}"/>
              </a:ext>
            </a:extLst>
          </p:cNvPr>
          <p:cNvSpPr/>
          <p:nvPr/>
        </p:nvSpPr>
        <p:spPr>
          <a:xfrm>
            <a:off x="343678" y="4055116"/>
            <a:ext cx="465163" cy="57488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Взрыв: 8 точек 4">
            <a:extLst>
              <a:ext uri="{FF2B5EF4-FFF2-40B4-BE49-F238E27FC236}">
                <a16:creationId xmlns:a16="http://schemas.microsoft.com/office/drawing/2014/main" xmlns="" id="{DD2E0991-0360-4A54-8D38-6B6CDA8CB986}"/>
              </a:ext>
            </a:extLst>
          </p:cNvPr>
          <p:cNvSpPr/>
          <p:nvPr/>
        </p:nvSpPr>
        <p:spPr>
          <a:xfrm>
            <a:off x="343678" y="4922599"/>
            <a:ext cx="465163" cy="54198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Взрыв: 8 точек 14">
            <a:extLst>
              <a:ext uri="{FF2B5EF4-FFF2-40B4-BE49-F238E27FC236}">
                <a16:creationId xmlns:a16="http://schemas.microsoft.com/office/drawing/2014/main" xmlns="" id="{9B55EF4D-E11E-4A91-BFC8-4EF659785DF0}"/>
              </a:ext>
            </a:extLst>
          </p:cNvPr>
          <p:cNvSpPr/>
          <p:nvPr/>
        </p:nvSpPr>
        <p:spPr>
          <a:xfrm>
            <a:off x="374511" y="5720932"/>
            <a:ext cx="465164" cy="52746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9A6586B0-8863-4EA9-8A69-BAFA112E280D}"/>
              </a:ext>
            </a:extLst>
          </p:cNvPr>
          <p:cNvSpPr txBox="1"/>
          <p:nvPr/>
        </p:nvSpPr>
        <p:spPr>
          <a:xfrm>
            <a:off x="449943" y="4151088"/>
            <a:ext cx="357317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/>
              <a:t>Директор отсутствует в ОУ</a:t>
            </a:r>
          </a:p>
          <a:p>
            <a:r>
              <a:rPr lang="ru-RU" dirty="0"/>
              <a:t>    по объективным причинам</a:t>
            </a:r>
          </a:p>
          <a:p>
            <a:endParaRPr lang="ru-RU" dirty="0"/>
          </a:p>
          <a:p>
            <a:r>
              <a:rPr lang="ru-RU" dirty="0"/>
              <a:t>2.  Не все педагоги находятся</a:t>
            </a:r>
          </a:p>
          <a:p>
            <a:r>
              <a:rPr lang="ru-RU" dirty="0"/>
              <a:t>    на рабочем месте</a:t>
            </a:r>
          </a:p>
          <a:p>
            <a:endParaRPr lang="ru-RU" dirty="0"/>
          </a:p>
          <a:p>
            <a:r>
              <a:rPr lang="ru-RU" dirty="0"/>
              <a:t>3.  Исполнение приказов</a:t>
            </a:r>
          </a:p>
          <a:p>
            <a:r>
              <a:rPr lang="ru-RU" dirty="0"/>
              <a:t>    педагогами не всегда</a:t>
            </a:r>
          </a:p>
          <a:p>
            <a:r>
              <a:rPr lang="ru-RU" dirty="0"/>
              <a:t>    своевременно </a:t>
            </a:r>
          </a:p>
        </p:txBody>
      </p:sp>
    </p:spTree>
    <p:extLst>
      <p:ext uri="{BB962C8B-B14F-4D97-AF65-F5344CB8AC3E}">
        <p14:creationId xmlns:p14="http://schemas.microsoft.com/office/powerpoint/2010/main" val="341463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86D826-0FB4-4108-BB3D-C14EEC99F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23" y="12879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Введение  в предметную область. Описание ситуации «как будет»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90A59A5F-582D-4346-96CA-0873255B8F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842162"/>
              </p:ext>
            </p:extLst>
          </p:nvPr>
        </p:nvGraphicFramePr>
        <p:xfrm>
          <a:off x="7035833" y="1252647"/>
          <a:ext cx="264519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5196">
                  <a:extLst>
                    <a:ext uri="{9D8B030D-6E8A-4147-A177-3AD203B41FA5}">
                      <a16:colId xmlns:a16="http://schemas.microsoft.com/office/drawing/2014/main" xmlns="" val="251758987"/>
                    </a:ext>
                  </a:extLst>
                </a:gridCol>
              </a:tblGrid>
              <a:tr h="340119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Исполнитель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8852545"/>
                  </a:ext>
                </a:extLst>
              </a:tr>
              <a:tr h="340119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Описание процесса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1763257"/>
                  </a:ext>
                </a:extLst>
              </a:tr>
              <a:tr h="34011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742897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6502EF-BE5C-49F9-B800-4328D6E6D923}"/>
              </a:ext>
            </a:extLst>
          </p:cNvPr>
          <p:cNvSpPr txBox="1"/>
          <p:nvPr/>
        </p:nvSpPr>
        <p:spPr>
          <a:xfrm>
            <a:off x="811072" y="1449592"/>
            <a:ext cx="6036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Карта целевого состояния «Ознакомление работников        с приказами и их исполнение»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52BFCDD8-384D-4E8D-8449-9A7BD4B2FC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957875"/>
              </p:ext>
            </p:extLst>
          </p:nvPr>
        </p:nvGraphicFramePr>
        <p:xfrm>
          <a:off x="391886" y="2406597"/>
          <a:ext cx="11122779" cy="390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352">
                  <a:extLst>
                    <a:ext uri="{9D8B030D-6E8A-4147-A177-3AD203B41FA5}">
                      <a16:colId xmlns:a16="http://schemas.microsoft.com/office/drawing/2014/main" xmlns="" val="956939628"/>
                    </a:ext>
                  </a:extLst>
                </a:gridCol>
                <a:gridCol w="691848">
                  <a:extLst>
                    <a:ext uri="{9D8B030D-6E8A-4147-A177-3AD203B41FA5}">
                      <a16:colId xmlns:a16="http://schemas.microsoft.com/office/drawing/2014/main" xmlns="" val="160084836"/>
                    </a:ext>
                  </a:extLst>
                </a:gridCol>
                <a:gridCol w="1553028">
                  <a:extLst>
                    <a:ext uri="{9D8B030D-6E8A-4147-A177-3AD203B41FA5}">
                      <a16:colId xmlns:a16="http://schemas.microsoft.com/office/drawing/2014/main" xmlns="" val="4269398032"/>
                    </a:ext>
                  </a:extLst>
                </a:gridCol>
                <a:gridCol w="682172">
                  <a:extLst>
                    <a:ext uri="{9D8B030D-6E8A-4147-A177-3AD203B41FA5}">
                      <a16:colId xmlns:a16="http://schemas.microsoft.com/office/drawing/2014/main" xmlns="" val="1671669074"/>
                    </a:ext>
                  </a:extLst>
                </a:gridCol>
                <a:gridCol w="1746552">
                  <a:extLst>
                    <a:ext uri="{9D8B030D-6E8A-4147-A177-3AD203B41FA5}">
                      <a16:colId xmlns:a16="http://schemas.microsoft.com/office/drawing/2014/main" xmlns="" val="1667170127"/>
                    </a:ext>
                  </a:extLst>
                </a:gridCol>
                <a:gridCol w="682171">
                  <a:extLst>
                    <a:ext uri="{9D8B030D-6E8A-4147-A177-3AD203B41FA5}">
                      <a16:colId xmlns:a16="http://schemas.microsoft.com/office/drawing/2014/main" xmlns="" val="4072626026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xmlns="" val="714663467"/>
                    </a:ext>
                  </a:extLst>
                </a:gridCol>
                <a:gridCol w="667657">
                  <a:extLst>
                    <a:ext uri="{9D8B030D-6E8A-4147-A177-3AD203B41FA5}">
                      <a16:colId xmlns:a16="http://schemas.microsoft.com/office/drawing/2014/main" xmlns="" val="3117641549"/>
                    </a:ext>
                  </a:extLst>
                </a:gridCol>
                <a:gridCol w="2031999">
                  <a:extLst>
                    <a:ext uri="{9D8B030D-6E8A-4147-A177-3AD203B41FA5}">
                      <a16:colId xmlns:a16="http://schemas.microsoft.com/office/drawing/2014/main" xmlns="" val="140493558"/>
                    </a:ext>
                  </a:extLst>
                </a:gridCol>
              </a:tblGrid>
              <a:tr h="357963">
                <a:tc>
                  <a:txBody>
                    <a:bodyPr/>
                    <a:lstStyle/>
                    <a:p>
                      <a:r>
                        <a:rPr lang="ru-RU" dirty="0"/>
                        <a:t>Директор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Педагог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Педагог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Педагог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Директор</a:t>
                      </a:r>
                    </a:p>
                    <a:p>
                      <a:r>
                        <a:rPr lang="ru-RU" dirty="0"/>
                        <a:t>Зам. директора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4602265"/>
                  </a:ext>
                </a:extLst>
              </a:tr>
              <a:tr h="2326762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Размещает приказы по ОУ в чате  на платформе Сферум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Знакомится с  содержанием приказа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Приходит в кабинет директора поставить подпись об ознакомлении с приказом в течении 1-2 дней в удобное время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Принимает приказ к исполнению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Контролирует исполнение приказов педагогами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9831560"/>
                  </a:ext>
                </a:extLst>
              </a:tr>
              <a:tr h="417624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минута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2-3 минуты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 минута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 зависимости от содержания приказа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 зависимости от срок исполнения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7516861"/>
                  </a:ext>
                </a:extLst>
              </a:tr>
            </a:tbl>
          </a:graphicData>
        </a:graphic>
      </p:graphicFrame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xmlns="" id="{9891848D-4047-4BC8-BA3C-F8516CF0BE7F}"/>
              </a:ext>
            </a:extLst>
          </p:cNvPr>
          <p:cNvSpPr/>
          <p:nvPr/>
        </p:nvSpPr>
        <p:spPr>
          <a:xfrm>
            <a:off x="1961179" y="4184519"/>
            <a:ext cx="57647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xmlns="" id="{F4CB95B4-DA31-4877-B865-25233BA62D83}"/>
              </a:ext>
            </a:extLst>
          </p:cNvPr>
          <p:cNvSpPr/>
          <p:nvPr/>
        </p:nvSpPr>
        <p:spPr>
          <a:xfrm>
            <a:off x="4224011" y="4192234"/>
            <a:ext cx="57647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xmlns="" id="{3A266763-8275-43F7-A165-23D848B03AC1}"/>
              </a:ext>
            </a:extLst>
          </p:cNvPr>
          <p:cNvSpPr/>
          <p:nvPr/>
        </p:nvSpPr>
        <p:spPr>
          <a:xfrm>
            <a:off x="6678478" y="4184519"/>
            <a:ext cx="57647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593F310-2F22-47EC-AAC5-2AEBB68DC57C}"/>
              </a:ext>
            </a:extLst>
          </p:cNvPr>
          <p:cNvSpPr txBox="1"/>
          <p:nvPr/>
        </p:nvSpPr>
        <p:spPr>
          <a:xfrm>
            <a:off x="391886" y="6287692"/>
            <a:ext cx="11649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Документы сохраняются в электронном виде в чате организации на платформе Сферум</a:t>
            </a:r>
          </a:p>
        </p:txBody>
      </p:sp>
      <p:sp>
        <p:nvSpPr>
          <p:cNvPr id="15" name="Стрелка: вправо 14">
            <a:extLst>
              <a:ext uri="{FF2B5EF4-FFF2-40B4-BE49-F238E27FC236}">
                <a16:creationId xmlns:a16="http://schemas.microsoft.com/office/drawing/2014/main" xmlns="" id="{93477D38-1FE3-42F3-8D8E-2A5C21DA1594}"/>
              </a:ext>
            </a:extLst>
          </p:cNvPr>
          <p:cNvSpPr/>
          <p:nvPr/>
        </p:nvSpPr>
        <p:spPr>
          <a:xfrm>
            <a:off x="8879256" y="4184519"/>
            <a:ext cx="57647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304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586D826-0FB4-4108-BB3D-C14EEC99F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2523" y="128792"/>
            <a:ext cx="8596668" cy="1320800"/>
          </a:xfrm>
        </p:spPr>
        <p:txBody>
          <a:bodyPr>
            <a:normAutofit/>
          </a:bodyPr>
          <a:lstStyle/>
          <a:p>
            <a:pPr algn="ctr"/>
            <a:r>
              <a:rPr lang="ru-RU" sz="3200" dirty="0">
                <a:solidFill>
                  <a:schemeClr val="accent2">
                    <a:lumMod val="75000"/>
                  </a:schemeClr>
                </a:solidFill>
              </a:rPr>
              <a:t>Введение  в предметную область. Описание ситуации «как будет»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90A59A5F-582D-4346-96CA-0873255B8F8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035833" y="1252647"/>
          <a:ext cx="2645196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5196">
                  <a:extLst>
                    <a:ext uri="{9D8B030D-6E8A-4147-A177-3AD203B41FA5}">
                      <a16:colId xmlns:a16="http://schemas.microsoft.com/office/drawing/2014/main" xmlns="" val="251758987"/>
                    </a:ext>
                  </a:extLst>
                </a:gridCol>
              </a:tblGrid>
              <a:tr h="340119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Исполнитель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8852545"/>
                  </a:ext>
                </a:extLst>
              </a:tr>
              <a:tr h="340119">
                <a:tc>
                  <a:txBody>
                    <a:bodyPr/>
                    <a:lstStyle/>
                    <a:p>
                      <a:pPr algn="ctr"/>
                      <a:r>
                        <a:rPr lang="ru-RU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Описание процесса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71763257"/>
                  </a:ext>
                </a:extLst>
              </a:tr>
              <a:tr h="340119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Время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7742897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86502EF-BE5C-49F9-B800-4328D6E6D923}"/>
              </a:ext>
            </a:extLst>
          </p:cNvPr>
          <p:cNvSpPr txBox="1"/>
          <p:nvPr/>
        </p:nvSpPr>
        <p:spPr>
          <a:xfrm>
            <a:off x="811072" y="1449592"/>
            <a:ext cx="6036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/>
              <a:t>Карта целевого состояния «Ознакомление работников        с приказами и их исполнение»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xmlns="" id="{52BFCDD8-384D-4E8D-8449-9A7BD4B2FC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1208190"/>
              </p:ext>
            </p:extLst>
          </p:nvPr>
        </p:nvGraphicFramePr>
        <p:xfrm>
          <a:off x="622523" y="2573447"/>
          <a:ext cx="9838935" cy="2788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9668">
                  <a:extLst>
                    <a:ext uri="{9D8B030D-6E8A-4147-A177-3AD203B41FA5}">
                      <a16:colId xmlns:a16="http://schemas.microsoft.com/office/drawing/2014/main" xmlns="" val="4269398032"/>
                    </a:ext>
                  </a:extLst>
                </a:gridCol>
                <a:gridCol w="823246">
                  <a:extLst>
                    <a:ext uri="{9D8B030D-6E8A-4147-A177-3AD203B41FA5}">
                      <a16:colId xmlns:a16="http://schemas.microsoft.com/office/drawing/2014/main" xmlns="" val="1671669074"/>
                    </a:ext>
                  </a:extLst>
                </a:gridCol>
                <a:gridCol w="1799771">
                  <a:extLst>
                    <a:ext uri="{9D8B030D-6E8A-4147-A177-3AD203B41FA5}">
                      <a16:colId xmlns:a16="http://schemas.microsoft.com/office/drawing/2014/main" xmlns="" val="1667170127"/>
                    </a:ext>
                  </a:extLst>
                </a:gridCol>
                <a:gridCol w="841829">
                  <a:extLst>
                    <a:ext uri="{9D8B030D-6E8A-4147-A177-3AD203B41FA5}">
                      <a16:colId xmlns:a16="http://schemas.microsoft.com/office/drawing/2014/main" xmlns="" val="4072626026"/>
                    </a:ext>
                  </a:extLst>
                </a:gridCol>
                <a:gridCol w="1814286">
                  <a:extLst>
                    <a:ext uri="{9D8B030D-6E8A-4147-A177-3AD203B41FA5}">
                      <a16:colId xmlns:a16="http://schemas.microsoft.com/office/drawing/2014/main" xmlns="" val="71466346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117641549"/>
                    </a:ext>
                  </a:extLst>
                </a:gridCol>
                <a:gridCol w="2015735">
                  <a:extLst>
                    <a:ext uri="{9D8B030D-6E8A-4147-A177-3AD203B41FA5}">
                      <a16:colId xmlns:a16="http://schemas.microsoft.com/office/drawing/2014/main" xmlns="" val="140493558"/>
                    </a:ext>
                  </a:extLst>
                </a:gridCol>
              </a:tblGrid>
              <a:tr h="357963">
                <a:tc>
                  <a:txBody>
                    <a:bodyPr/>
                    <a:lstStyle/>
                    <a:p>
                      <a:r>
                        <a:rPr lang="ru-RU" dirty="0"/>
                        <a:t>Педагог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Педагог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Педагог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Педагог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4602265"/>
                  </a:ext>
                </a:extLst>
              </a:tr>
              <a:tr h="1904146"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Заходит в чат ОУ в Сферуме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Открывает электронный документ (приказ)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Знакомится с содержанием приказа, имеет возможность сохранить документ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Дает обратную связь в чате ОУ- «с приказом  ознакомлен», переходит к исполнению приказа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39831560"/>
                  </a:ext>
                </a:extLst>
              </a:tr>
              <a:tr h="417624">
                <a:tc>
                  <a:txBody>
                    <a:bodyPr/>
                    <a:lstStyle/>
                    <a:p>
                      <a:r>
                        <a:rPr lang="ru-RU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2 секунды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10 секунд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2-3 минуты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b="1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В зависимости от срок исполнения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97516861"/>
                  </a:ext>
                </a:extLst>
              </a:tr>
            </a:tbl>
          </a:graphicData>
        </a:graphic>
      </p:graphicFrame>
      <p:sp>
        <p:nvSpPr>
          <p:cNvPr id="11" name="Стрелка: вправо 10">
            <a:extLst>
              <a:ext uri="{FF2B5EF4-FFF2-40B4-BE49-F238E27FC236}">
                <a16:creationId xmlns:a16="http://schemas.microsoft.com/office/drawing/2014/main" xmlns="" id="{9891848D-4047-4BC8-BA3C-F8516CF0BE7F}"/>
              </a:ext>
            </a:extLst>
          </p:cNvPr>
          <p:cNvSpPr/>
          <p:nvPr/>
        </p:nvSpPr>
        <p:spPr>
          <a:xfrm>
            <a:off x="2332746" y="3757354"/>
            <a:ext cx="57647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xmlns="" id="{F4CB95B4-DA31-4877-B865-25233BA62D83}"/>
              </a:ext>
            </a:extLst>
          </p:cNvPr>
          <p:cNvSpPr/>
          <p:nvPr/>
        </p:nvSpPr>
        <p:spPr>
          <a:xfrm>
            <a:off x="4965519" y="3749182"/>
            <a:ext cx="57647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xmlns="" id="{3A266763-8275-43F7-A165-23D848B03AC1}"/>
              </a:ext>
            </a:extLst>
          </p:cNvPr>
          <p:cNvSpPr/>
          <p:nvPr/>
        </p:nvSpPr>
        <p:spPr>
          <a:xfrm>
            <a:off x="7707759" y="3725164"/>
            <a:ext cx="576471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593F310-2F22-47EC-AAC5-2AEBB68DC57C}"/>
              </a:ext>
            </a:extLst>
          </p:cNvPr>
          <p:cNvSpPr txBox="1"/>
          <p:nvPr/>
        </p:nvSpPr>
        <p:spPr>
          <a:xfrm>
            <a:off x="648698" y="5859353"/>
            <a:ext cx="116494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accent2">
                    <a:lumMod val="50000"/>
                  </a:schemeClr>
                </a:solidFill>
              </a:rPr>
              <a:t>Время сокращения потерь при ознакомлении с приказами от 2 дней до 6,5 минут</a:t>
            </a:r>
          </a:p>
        </p:txBody>
      </p:sp>
    </p:spTree>
    <p:extLst>
      <p:ext uri="{BB962C8B-B14F-4D97-AF65-F5344CB8AC3E}">
        <p14:creationId xmlns:p14="http://schemas.microsoft.com/office/powerpoint/2010/main" val="565797374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737</TotalTime>
  <Words>732</Words>
  <Application>Microsoft Office PowerPoint</Application>
  <PresentationFormat>Произвольный</PresentationFormat>
  <Paragraphs>177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      Управление образования администрации   Собинского муниципального округа Владимирской области  Муниципальное бюджетное учреждение дополнительного образования  Собинского муниципального округа  Детский (подростковый) центр г. Лакинска      Презентация бережливого проекта «Оптимизация ознакомления и исполнения педагогическими работниками  приказов по учреждению»   </vt:lpstr>
      <vt:lpstr>Карточка проекта</vt:lpstr>
      <vt:lpstr>Команда проекта</vt:lpstr>
      <vt:lpstr>Паспорт проекта</vt:lpstr>
      <vt:lpstr>Введение. Описание ситуации «как есть»</vt:lpstr>
      <vt:lpstr>Карта текущего состояния «Ознакомление работников с приказами исполнение приказов»</vt:lpstr>
      <vt:lpstr>Введение в предметную область. Описание ситуации «как есть»               Пирамида проблем</vt:lpstr>
      <vt:lpstr>Введение  в предметную область. Описание ситуации «как будет»</vt:lpstr>
      <vt:lpstr>Введение  в предметную область. Описание ситуации «как будет»</vt:lpstr>
      <vt:lpstr>Цель и результат проекта   </vt:lpstr>
      <vt:lpstr>Основные блоки работы проекта</vt:lpstr>
      <vt:lpstr>Контактные данные разработчика проекта  МБУ ДО ДПЦ г. Лакинска    сайт: https://t447339.dop.obrazovanie33.ru   эл. почта: dpclakinsk1@yandex.ru  телефон: 84924241307  директор Букина Наталья Вячеславовна  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образования администрации   Собинского муниципального округа Владимирской области  Муниципальное бюджетное учреждение дополнительного образования  Собинского муниципального округа Детский (подростковый) центр г. Лакинска      Проект</dc:title>
  <dc:creator>acer</dc:creator>
  <cp:lastModifiedBy>admin</cp:lastModifiedBy>
  <cp:revision>31</cp:revision>
  <dcterms:created xsi:type="dcterms:W3CDTF">2025-05-11T08:31:02Z</dcterms:created>
  <dcterms:modified xsi:type="dcterms:W3CDTF">2025-05-12T11:28:52Z</dcterms:modified>
</cp:coreProperties>
</file>